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1"/>
  </p:notes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3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324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7" r:id="rId68"/>
    <p:sldId id="326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299" r:id="rId80"/>
  </p:sldIdLst>
  <p:sldSz cx="24384000" cy="13716000"/>
  <p:notesSz cx="6858000" cy="9144000"/>
  <p:embeddedFontLst>
    <p:embeddedFont>
      <p:font typeface="Helvetica Neue" panose="020B0604020202020204" charset="0"/>
      <p:regular r:id="rId82"/>
      <p:bold r:id="rId83"/>
      <p:italic r:id="rId84"/>
      <p:boldItalic r:id="rId85"/>
    </p:embeddedFont>
    <p:embeddedFont>
      <p:font typeface="Helvetica Neue Light" panose="020B0604020202020204" charset="0"/>
      <p:regular r:id="rId86"/>
      <p:bold r:id="rId87"/>
      <p:italic r:id="rId88"/>
      <p:boldItalic r:id="rId89"/>
    </p:embeddedFont>
    <p:embeddedFont>
      <p:font typeface="Inter Medium" panose="020B0604020202020204" charset="0"/>
      <p:regular r:id="rId90"/>
      <p:bold r:id="rId91"/>
      <p:italic r:id="rId92"/>
      <p:boldItalic r:id="rId93"/>
    </p:embeddedFont>
    <p:embeddedFont>
      <p:font typeface="Krona One" panose="020B0604020202020204" charset="0"/>
      <p:regular r:id="rId94"/>
      <p:bold r:id="rId95"/>
      <p:italic r:id="rId96"/>
      <p:boldItalic r:id="rId97"/>
    </p:embeddedFont>
    <p:embeddedFont>
      <p:font typeface="Lato Light" panose="020F0502020204030203" pitchFamily="34" charset="0"/>
      <p:regular r:id="rId98"/>
    </p:embeddedFont>
    <p:embeddedFont>
      <p:font typeface="Open Sans" panose="020B0606030504020204" pitchFamily="34" charset="0"/>
      <p:regular r:id="rId99"/>
      <p:bold r:id="rId100"/>
      <p:italic r:id="rId101"/>
      <p:boldItalic r:id="rId102"/>
    </p:embeddedFont>
    <p:embeddedFont>
      <p:font typeface="Open Sans Medium" panose="020B0604020202020204" charset="0"/>
      <p:regular r:id="rId103"/>
      <p:bold r:id="rId104"/>
      <p:italic r:id="rId105"/>
      <p:boldItalic r:id="rId106"/>
    </p:embeddedFont>
    <p:embeddedFont>
      <p:font typeface="Open Sans SemiBold" panose="020B0706030804020204" pitchFamily="34" charset="0"/>
      <p:regular r:id="rId107"/>
      <p:bold r:id="rId108"/>
      <p:italic r:id="rId109"/>
      <p:boldItalic r:id="rId110"/>
    </p:embeddedFont>
    <p:embeddedFont>
      <p:font typeface="Poppins" panose="00000500000000000000" pitchFamily="2" charset="0"/>
      <p:regular r:id="rId111"/>
      <p:bold r:id="rId112"/>
    </p:embeddedFont>
    <p:embeddedFont>
      <p:font typeface="Roboto" panose="02000000000000000000" pitchFamily="2" charset="0"/>
      <p:regular r:id="rId113"/>
      <p:bold r:id="rId114"/>
      <p:italic r:id="rId115"/>
      <p:boldItalic r:id="rId116"/>
    </p:embeddedFont>
    <p:embeddedFont>
      <p:font typeface="Roboto Medium" panose="02000000000000000000" pitchFamily="2" charset="0"/>
      <p:regular r:id="rId117"/>
      <p:italic r:id="rId1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9" roundtripDataSignature="AMtx7mhqqI4JxP5/INa/ajRqVUF9Szv7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4"/>
    <p:restoredTop sz="94658"/>
  </p:normalViewPr>
  <p:slideViewPr>
    <p:cSldViewPr snapToGrid="0">
      <p:cViewPr varScale="1">
        <p:scale>
          <a:sx n="27" d="100"/>
          <a:sy n="27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12" Type="http://schemas.openxmlformats.org/officeDocument/2006/relationships/font" Target="fonts/font31.fntdata"/><Relationship Id="rId16" Type="http://schemas.openxmlformats.org/officeDocument/2006/relationships/slide" Target="slides/slide15.xml"/><Relationship Id="rId107" Type="http://schemas.openxmlformats.org/officeDocument/2006/relationships/font" Target="fonts/font2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1.fntdata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2.fntdata"/><Relationship Id="rId118" Type="http://schemas.openxmlformats.org/officeDocument/2006/relationships/font" Target="fonts/font37.fntdata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2.fntdata"/><Relationship Id="rId108" Type="http://schemas.openxmlformats.org/officeDocument/2006/relationships/font" Target="fonts/font2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33.fntdata"/><Relationship Id="rId119" Type="http://customschemas.google.com/relationships/presentationmetadata" Target="meta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04" Type="http://schemas.openxmlformats.org/officeDocument/2006/relationships/font" Target="fonts/font23.fntdata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110" Type="http://schemas.openxmlformats.org/officeDocument/2006/relationships/font" Target="fonts/font29.fntdata"/><Relationship Id="rId115" Type="http://schemas.openxmlformats.org/officeDocument/2006/relationships/font" Target="fonts/font34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105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111" Type="http://schemas.openxmlformats.org/officeDocument/2006/relationships/font" Target="fonts/font3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23ee5e5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f23ee5e5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2e5f10c8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f2e5f10c8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23ee5e55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23ee5e55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SLIDES_API105391318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SLIDES_API105391318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SLIDES_API105391318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SLIDES_API105391318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SLIDES_API1053913186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SLIDES_API1053913186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9e2e19ea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9e2e19ea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f9fb0ca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f9fb0ca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f9fb0ca4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7f9fb0ca4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SLIDES_API105391318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SLIDES_API105391318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f9fb0ca4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f9fb0ca4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018d695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28018d6951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9e2e19ea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79e2e19ea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25b42d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f25b42df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SLIDES_API105391318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SLIDES_API105391318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23ee5e55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23ee5e55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11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27e0515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f27e05156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27e051564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f27e05156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27e051564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f27e05156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23ee5e5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f23ee5e55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is where the poll comes in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27e051564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f27e05156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27e051564_0_1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f27e05156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2e5f10c8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f2e5f10c8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27e051564_0_1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f27e05156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27e051564_0_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f27e05156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27e051564_0_1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f27e05156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24514beb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2f24514be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27e051564_0_1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f27e05156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27e051564_0_1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f27e05156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f27e051564_0_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f27e05156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f2e5f10c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f2e5f10c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for ways generative AI will impact these processes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27e051564_0_1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f27e051564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27e051564_0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2f27e05156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27e051564_0_2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2f27e05156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27e051564_0_2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2f27e05156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23ee5e55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23ee5e55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8844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286836a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f286836a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018d6951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8018d6951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for ways generative AI will impact these processes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34446d8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f34446d8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286836a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286836a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f286836ab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f286836ab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286836a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286836ab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286836ab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f286836ab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286836ab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f286836ab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f286836ab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f286836ab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f286836a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f286836a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23ee5e55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23ee5e55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247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2e5f10c8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f2e5f10c8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questions do you have regarding generative AI’s impact on your course design?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0da78ba5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0da78ba5d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0da78ba5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0da78ba5d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2485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0da78ba5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0da78ba5d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021e1b9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2021e1b9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0da78ba5d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f0da78ba5d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9614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0da78ba5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0da78ba5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0da78ba5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0da78ba5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0710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0da78ba5d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0da78ba5d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0da78ba5d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0da78ba5d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37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0da78ba5d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f0da78ba5d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f2e5f10c8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f2e5f10c8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23ee5e55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f23ee5e55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Live Video Large">
  <p:cSld name="Title, Bullets &amp; Live Video Lar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37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37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221" y="1985533"/>
            <a:ext cx="22721600" cy="5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600" cy="2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412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19215" lvl="0" indent="-91441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8430" lvl="1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7646" lvl="2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6861" lvl="3" indent="-8466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6076" lvl="4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5291" lvl="5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4507" lvl="6" indent="-8466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3722" lvl="7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2937" lvl="8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9862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5_1">
  <p:cSld name="Points 5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16946333" y="3155067"/>
            <a:ext cx="6182400" cy="2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2933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2"/>
          </p:nvPr>
        </p:nvSpPr>
        <p:spPr>
          <a:xfrm>
            <a:off x="16946333" y="6398267"/>
            <a:ext cx="6182400" cy="2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2933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3"/>
          </p:nvPr>
        </p:nvSpPr>
        <p:spPr>
          <a:xfrm>
            <a:off x="1218467" y="3408267"/>
            <a:ext cx="6182400" cy="3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2933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4"/>
          </p:nvPr>
        </p:nvSpPr>
        <p:spPr>
          <a:xfrm>
            <a:off x="1255267" y="8858600"/>
            <a:ext cx="6182400" cy="3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2933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320400" y="1071267"/>
            <a:ext cx="177432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grpSp>
        <p:nvGrpSpPr>
          <p:cNvPr id="156" name="Google Shape;156;p27"/>
          <p:cNvGrpSpPr/>
          <p:nvPr/>
        </p:nvGrpSpPr>
        <p:grpSpPr>
          <a:xfrm>
            <a:off x="8254366" y="3311860"/>
            <a:ext cx="7875269" cy="7871347"/>
            <a:chOff x="3102287" y="1429998"/>
            <a:chExt cx="2953226" cy="2951755"/>
          </a:xfrm>
        </p:grpSpPr>
        <p:sp>
          <p:nvSpPr>
            <p:cNvPr id="157" name="Google Shape;157;p27"/>
            <p:cNvSpPr/>
            <p:nvPr/>
          </p:nvSpPr>
          <p:spPr>
            <a:xfrm>
              <a:off x="4016728" y="1429998"/>
              <a:ext cx="1634040" cy="1193736"/>
            </a:xfrm>
            <a:custGeom>
              <a:avLst/>
              <a:gdLst/>
              <a:ahLst/>
              <a:cxnLst/>
              <a:rect l="l" t="t" r="r" b="b"/>
              <a:pathLst>
                <a:path w="21600" h="21010" extrusionOk="0">
                  <a:moveTo>
                    <a:pt x="21600" y="8145"/>
                  </a:moveTo>
                  <a:cubicBezTo>
                    <a:pt x="19118" y="4624"/>
                    <a:pt x="15943" y="2102"/>
                    <a:pt x="12437" y="865"/>
                  </a:cubicBezTo>
                  <a:cubicBezTo>
                    <a:pt x="8312" y="-590"/>
                    <a:pt x="3942" y="-201"/>
                    <a:pt x="0" y="1973"/>
                  </a:cubicBezTo>
                  <a:lnTo>
                    <a:pt x="0" y="21010"/>
                  </a:lnTo>
                  <a:cubicBezTo>
                    <a:pt x="500" y="19693"/>
                    <a:pt x="1192" y="18521"/>
                    <a:pt x="2034" y="17562"/>
                  </a:cubicBezTo>
                  <a:cubicBezTo>
                    <a:pt x="2905" y="16572"/>
                    <a:pt x="3919" y="15829"/>
                    <a:pt x="5014" y="15380"/>
                  </a:cubicBezTo>
                  <a:lnTo>
                    <a:pt x="21600" y="8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67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3102287" y="1570339"/>
              <a:ext cx="1038072" cy="1787832"/>
            </a:xfrm>
            <a:custGeom>
              <a:avLst/>
              <a:gdLst/>
              <a:ahLst/>
              <a:cxnLst/>
              <a:rect l="l" t="t" r="r" b="b"/>
              <a:pathLst>
                <a:path w="21156" h="21600" extrusionOk="0">
                  <a:moveTo>
                    <a:pt x="17200" y="0"/>
                  </a:moveTo>
                  <a:cubicBezTo>
                    <a:pt x="12221" y="1401"/>
                    <a:pt x="7988" y="3585"/>
                    <a:pt x="4962" y="6316"/>
                  </a:cubicBezTo>
                  <a:cubicBezTo>
                    <a:pt x="1268" y="9650"/>
                    <a:pt x="-444" y="13619"/>
                    <a:pt x="98" y="17595"/>
                  </a:cubicBezTo>
                  <a:lnTo>
                    <a:pt x="21156" y="21600"/>
                  </a:lnTo>
                  <a:cubicBezTo>
                    <a:pt x="19937" y="20911"/>
                    <a:pt x="18965" y="20084"/>
                    <a:pt x="18298" y="19168"/>
                  </a:cubicBezTo>
                  <a:cubicBezTo>
                    <a:pt x="17547" y="18136"/>
                    <a:pt x="17200" y="17017"/>
                    <a:pt x="17283" y="15894"/>
                  </a:cubicBezTo>
                  <a:lnTo>
                    <a:pt x="1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3115511" y="3097809"/>
              <a:ext cx="1752732" cy="1245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6445"/>
                  </a:moveTo>
                  <a:lnTo>
                    <a:pt x="13829" y="21600"/>
                  </a:lnTo>
                  <a:cubicBezTo>
                    <a:pt x="10009" y="20297"/>
                    <a:pt x="6587" y="17300"/>
                    <a:pt x="4071" y="13051"/>
                  </a:cubicBezTo>
                  <a:cubicBezTo>
                    <a:pt x="1866" y="9328"/>
                    <a:pt x="455" y="4804"/>
                    <a:pt x="0" y="0"/>
                  </a:cubicBezTo>
                  <a:lnTo>
                    <a:pt x="15759" y="7124"/>
                  </a:lnTo>
                  <a:cubicBezTo>
                    <a:pt x="16726" y="7545"/>
                    <a:pt x="17742" y="7698"/>
                    <a:pt x="18751" y="7576"/>
                  </a:cubicBezTo>
                  <a:cubicBezTo>
                    <a:pt x="19743" y="7456"/>
                    <a:pt x="20710" y="7073"/>
                    <a:pt x="21600" y="64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4311781" y="2799840"/>
              <a:ext cx="1526364" cy="1581913"/>
            </a:xfrm>
            <a:custGeom>
              <a:avLst/>
              <a:gdLst/>
              <a:ahLst/>
              <a:cxnLst/>
              <a:rect l="l" t="t" r="r" b="b"/>
              <a:pathLst>
                <a:path w="21600" h="21243" extrusionOk="0">
                  <a:moveTo>
                    <a:pt x="12593" y="0"/>
                  </a:moveTo>
                  <a:lnTo>
                    <a:pt x="21600" y="11784"/>
                  </a:lnTo>
                  <a:cubicBezTo>
                    <a:pt x="19267" y="15419"/>
                    <a:pt x="15759" y="18239"/>
                    <a:pt x="11598" y="19826"/>
                  </a:cubicBezTo>
                  <a:cubicBezTo>
                    <a:pt x="7919" y="21229"/>
                    <a:pt x="3894" y="21600"/>
                    <a:pt x="0" y="20896"/>
                  </a:cubicBezTo>
                  <a:lnTo>
                    <a:pt x="10857" y="6567"/>
                  </a:lnTo>
                  <a:cubicBezTo>
                    <a:pt x="11599" y="5663"/>
                    <a:pt x="12137" y="4623"/>
                    <a:pt x="12439" y="3514"/>
                  </a:cubicBezTo>
                  <a:cubicBezTo>
                    <a:pt x="12751" y="2366"/>
                    <a:pt x="12804" y="1168"/>
                    <a:pt x="12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4676823" y="1946286"/>
              <a:ext cx="1378690" cy="1668222"/>
            </a:xfrm>
            <a:custGeom>
              <a:avLst/>
              <a:gdLst/>
              <a:ahLst/>
              <a:cxnLst/>
              <a:rect l="l" t="t" r="r" b="b"/>
              <a:pathLst>
                <a:path w="21337" h="21600" extrusionOk="0">
                  <a:moveTo>
                    <a:pt x="0" y="4387"/>
                  </a:moveTo>
                  <a:lnTo>
                    <a:pt x="15846" y="0"/>
                  </a:lnTo>
                  <a:cubicBezTo>
                    <a:pt x="19012" y="3104"/>
                    <a:pt x="20914" y="6970"/>
                    <a:pt x="21275" y="11038"/>
                  </a:cubicBezTo>
                  <a:cubicBezTo>
                    <a:pt x="21600" y="14704"/>
                    <a:pt x="20656" y="18371"/>
                    <a:pt x="18557" y="21600"/>
                  </a:cubicBezTo>
                  <a:lnTo>
                    <a:pt x="6371" y="7619"/>
                  </a:lnTo>
                  <a:cubicBezTo>
                    <a:pt x="5672" y="6816"/>
                    <a:pt x="4801" y="6128"/>
                    <a:pt x="3803" y="5590"/>
                  </a:cubicBezTo>
                  <a:cubicBezTo>
                    <a:pt x="2651" y="4968"/>
                    <a:pt x="1355" y="4558"/>
                    <a:pt x="0" y="4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67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27"/>
            <p:cNvSpPr txBox="1"/>
            <p:nvPr/>
          </p:nvSpPr>
          <p:spPr>
            <a:xfrm>
              <a:off x="4444343" y="1670781"/>
              <a:ext cx="3123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67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  <a:endParaRPr sz="4267"/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5443660" y="2500224"/>
              <a:ext cx="3606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67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  <a:endParaRPr sz="4267"/>
            </a:p>
          </p:txBody>
        </p:sp>
        <p:sp>
          <p:nvSpPr>
            <p:cNvPr id="164" name="Google Shape;164;p27"/>
            <p:cNvSpPr txBox="1"/>
            <p:nvPr/>
          </p:nvSpPr>
          <p:spPr>
            <a:xfrm>
              <a:off x="4929328" y="3709325"/>
              <a:ext cx="368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67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  <a:endParaRPr sz="4267"/>
            </a:p>
          </p:txBody>
        </p:sp>
        <p:sp>
          <p:nvSpPr>
            <p:cNvPr id="165" name="Google Shape;165;p27"/>
            <p:cNvSpPr txBox="1"/>
            <p:nvPr/>
          </p:nvSpPr>
          <p:spPr>
            <a:xfrm>
              <a:off x="3677557" y="3598802"/>
              <a:ext cx="386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67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  <a:endParaRPr sz="4267"/>
            </a:p>
          </p:txBody>
        </p:sp>
        <p:sp>
          <p:nvSpPr>
            <p:cNvPr id="166" name="Google Shape;166;p27"/>
            <p:cNvSpPr txBox="1"/>
            <p:nvPr/>
          </p:nvSpPr>
          <p:spPr>
            <a:xfrm>
              <a:off x="3395840" y="2345006"/>
              <a:ext cx="3804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67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  <a:endParaRPr sz="4267"/>
            </a:p>
          </p:txBody>
        </p:sp>
      </p:grpSp>
      <p:sp>
        <p:nvSpPr>
          <p:cNvPr id="167" name="Google Shape;167;p27"/>
          <p:cNvSpPr txBox="1">
            <a:spLocks noGrp="1"/>
          </p:cNvSpPr>
          <p:nvPr>
            <p:ph type="subTitle" idx="5"/>
          </p:nvPr>
        </p:nvSpPr>
        <p:spPr>
          <a:xfrm>
            <a:off x="16946333" y="9782267"/>
            <a:ext cx="6182400" cy="3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2933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557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1">
  <p:cSld name="SA_Title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59" name="Google Shape;59;p15"/>
          <p:cNvSpPr>
            <a:spLocks noGrp="1"/>
          </p:cNvSpPr>
          <p:nvPr>
            <p:ph type="pic" idx="2"/>
          </p:nvPr>
        </p:nvSpPr>
        <p:spPr>
          <a:xfrm>
            <a:off x="15231355" y="0"/>
            <a:ext cx="9152800" cy="137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685800" y="2216928"/>
            <a:ext cx="13456000" cy="972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713867" y="4166667"/>
            <a:ext cx="11566400" cy="5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684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  <p15:guide id="6" orient="horz" pos="984">
          <p15:clr>
            <a:srgbClr val="E46962"/>
          </p15:clr>
        </p15:guide>
        <p15:guide id="7" orient="horz" pos="1080">
          <p15:clr>
            <a:srgbClr val="E46962"/>
          </p15:clr>
        </p15:guide>
        <p15:guide id="8" orient="horz" pos="41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1_no_image">
  <p:cSld name="SA_Title_Body_1_no_imag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1021533" y="4350600"/>
            <a:ext cx="20676000" cy="1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21533" y="2764261"/>
            <a:ext cx="20676000" cy="972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59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28">
          <p15:clr>
            <a:srgbClr val="E46962"/>
          </p15:clr>
        </p15:guide>
        <p15:guide id="4" pos="5328">
          <p15:clr>
            <a:srgbClr val="E46962"/>
          </p15:clr>
        </p15:guide>
        <p15:guide id="5" pos="288">
          <p15:clr>
            <a:srgbClr val="E46962"/>
          </p15:clr>
        </p15:guide>
        <p15:guide id="6" pos="175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Live Video Small">
  <p:cSld name="Title, Bullets &amp; Live Video Small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exKnLYIaRJtnVdXyGEqr8xxPNfTelFzzjaUzTh6b4Oc/edit?usp=drive_lin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g"/><Relationship Id="rId4" Type="http://schemas.openxmlformats.org/officeDocument/2006/relationships/hyperlink" Target="https://docs.google.com/document/d/1n66ss5EWQE92wNiu0P8ykdnnrXxO8_Ip4Y3POtD6ldk/edit?usp=shar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_LpArw64AHaWrTJy7ZH9Yf_igAYNayU3MDb-Civ5CY/edit?usp=drive_lin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Z_LpArw64AHaWrTJy7ZH9Yf_igAYNayU3MDb-Civ5CY/edit?usp=drive_li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docs.google.com/document/d/1-m41JF0r61zrTAf8l4W11zsK11rTH01pNxE1xBrSd_s/edit?usp=sharing" TargetMode="External"/><Relationship Id="rId7" Type="http://schemas.openxmlformats.org/officeDocument/2006/relationships/hyperlink" Target="https://docs.google.com/document/d/1sL_mXtR_0-aIc1WgickDcok8fukveOG2vqHtiDD9_K8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s.google.com/document/d/1N-C_GTmje8Q9O-u4UeVx4h4vvMbw6du4pbQiRXQjDE0/edit?usp=sharing" TargetMode="External"/><Relationship Id="rId5" Type="http://schemas.openxmlformats.org/officeDocument/2006/relationships/hyperlink" Target="https://docs.google.com/document/d/1qSLGJLNGSEps8t7cpBa_TGL9xzbuJJKjcIxMKXm9E3g/edit?usp=sharing" TargetMode="External"/><Relationship Id="rId4" Type="http://schemas.openxmlformats.org/officeDocument/2006/relationships/hyperlink" Target="https://docs.google.com/document/d/1v71u9_B1PyN-BpzfppQpwpk026KqXGwQoKNcuLg7t9g/edit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w.google/certificates/data-analytics/?utm_source=google&amp;utm_medium=paidsearch&amp;utm_campaign=ha-sem-bk-data-exa__geo--US&amp;utm_term=google%20analytics%20courses&amp;gad_source=1&amp;gclid=Cj0KCQjwiOy1BhDCARIsADGvQnDCXHwjpqGcSHWZESBG2dkvCWEp3Ylrq9SNYT7SGJdBAVvAVS4FtgIaAkAJEALw_wcB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coursera.org/enroll/microsoft-power-bi-data-analyst/paidmedia?utm_medium=sem&amp;utm_source=gg&amp;utm_campaign=B2C_NAMER_microsoft-power-bi-data-analyst_microsoft_FTCOF_professional-certificates_country-US-country-CA&amp;campaignid=20492962295&amp;adgroupid=156381030121&amp;device=c&amp;keyword=power%20bi%20course&amp;matchtype=b&amp;network=g&amp;devicemodel=&amp;adposition=&amp;creativeid=706974485941&amp;hide_mobile_promo&amp;gad_source=1&amp;gclid=Cj0KCQjwiOy1BhDCARIsADGvQnCx1YJDTmJA8BDZQvSFBfuZnPFLqLGOfRCEV5RupVcKP3WIPDvtIFEaAuSpEALw_wcB" TargetMode="External"/><Relationship Id="rId4" Type="http://schemas.openxmlformats.org/officeDocument/2006/relationships/hyperlink" Target="https://www.knime.com/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iaamcs.wceruw.org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morehouse.edu/" TargetMode="External"/><Relationship Id="rId4" Type="http://schemas.openxmlformats.org/officeDocument/2006/relationships/hyperlink" Target="https://www.ndsalliance.org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53400" y="-51533"/>
            <a:ext cx="24437600" cy="98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endParaRPr sz="3733"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831200" y="2700067"/>
            <a:ext cx="22721600" cy="4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 fontScale="90000"/>
          </a:bodyPr>
          <a:lstStyle/>
          <a:p>
            <a:pPr algn="l">
              <a:lnSpc>
                <a:spcPct val="100000"/>
              </a:lnSpc>
              <a:buSzPct val="100000"/>
            </a:pPr>
            <a:r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A Generative AI Toolset for Student Centered Learning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831200" y="6763167"/>
            <a:ext cx="22721600" cy="2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 fontScale="92500" lnSpcReduction="20000"/>
          </a:bodyPr>
          <a:lstStyle/>
          <a:p>
            <a:pPr marL="0" indent="0" algn="l">
              <a:spcAft>
                <a:spcPts val="600"/>
              </a:spcAft>
              <a:buSzPct val="108108"/>
            </a:pPr>
            <a:r>
              <a:rPr lang="en" dirty="0">
                <a:solidFill>
                  <a:srgbClr val="000066"/>
                </a:solidFill>
              </a:rPr>
              <a:t>Saif Mehkari, Andrew Bell, Melanie Hoag, Justin Ballenger</a:t>
            </a:r>
          </a:p>
          <a:p>
            <a:pPr marL="0" indent="0" algn="l">
              <a:buSzPct val="108108"/>
            </a:pPr>
            <a:r>
              <a:rPr lang="en" sz="5800" dirty="0">
                <a:solidFill>
                  <a:srgbClr val="000066"/>
                </a:solidFill>
              </a:rPr>
              <a:t>August 15, 2024 </a:t>
            </a:r>
            <a:endParaRPr sz="5800" dirty="0">
              <a:solidFill>
                <a:srgbClr val="000066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9202" y="10246667"/>
            <a:ext cx="2689933" cy="30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33" y="11070468"/>
            <a:ext cx="7696603" cy="187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0704" y="10554632"/>
            <a:ext cx="5470533" cy="2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85200" y="10100636"/>
            <a:ext cx="5470533" cy="330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1032933" y="1686000"/>
            <a:ext cx="12443200" cy="1034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Student-centered:</a:t>
            </a:r>
            <a:endParaRPr sz="10667" b="1">
              <a:solidFill>
                <a:srgbClr val="FF9900"/>
              </a:solidFill>
            </a:endParaRPr>
          </a:p>
          <a:p>
            <a:pPr>
              <a:buSzPts val="4000"/>
            </a:pPr>
            <a:r>
              <a:rPr lang="en" sz="10667" b="1">
                <a:solidFill>
                  <a:schemeClr val="dk1"/>
                </a:solidFill>
              </a:rPr>
              <a:t>In what ways can you involve students in the experimental process?</a:t>
            </a:r>
            <a:endParaRPr sz="10667" b="1">
              <a:solidFill>
                <a:schemeClr val="dk1"/>
              </a:solidFill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r="35308"/>
          <a:stretch/>
        </p:blipFill>
        <p:spPr>
          <a:xfrm>
            <a:off x="15487267" y="-18199"/>
            <a:ext cx="8896731" cy="1375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3228235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1025867" y="1786000"/>
            <a:ext cx="1716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Use Cases</a:t>
            </a:r>
            <a:endParaRPr sz="10667" b="1">
              <a:solidFill>
                <a:srgbClr val="FF9900"/>
              </a:solidFill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Melanie Hoag -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 Creating an AI Assistant 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Andrew Bell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Four Use Cases in a First Year Seminar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Justin Ballenger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Role for GenAI in Data Science Courses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Saif Mehkari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Strategy for Deploying GenAI Tools Campus-wide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243840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latin typeface="Krona One"/>
                <a:ea typeface="Krona One"/>
                <a:cs typeface="Krona One"/>
                <a:sym typeface="Krona One"/>
              </a:rPr>
              <a:t>Creating an AI Assistant</a:t>
            </a:r>
            <a:endParaRPr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1"/>
          </p:nvPr>
        </p:nvSpPr>
        <p:spPr>
          <a:xfrm>
            <a:off x="12408400" y="2183067"/>
            <a:ext cx="1993600" cy="145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spcAft>
                <a:spcPts val="3200"/>
              </a:spcAft>
            </a:pPr>
            <a:r>
              <a:rPr lang="en" sz="5333">
                <a:solidFill>
                  <a:srgbClr val="F57553"/>
                </a:solidFill>
                <a:latin typeface="Roboto Medium"/>
                <a:ea typeface="Roboto Medium"/>
                <a:cs typeface="Roboto Medium"/>
                <a:sym typeface="Roboto Medium"/>
              </a:rPr>
              <a:t>Why</a:t>
            </a:r>
            <a:endParaRPr sz="5333">
              <a:solidFill>
                <a:srgbClr val="F57553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2"/>
          </p:nvPr>
        </p:nvSpPr>
        <p:spPr>
          <a:xfrm>
            <a:off x="16197000" y="5720933"/>
            <a:ext cx="2827200" cy="160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lnSpcReduction="10000"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E2EFC6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sz="5333" b="1">
              <a:solidFill>
                <a:srgbClr val="E2EFC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9"/>
          <p:cNvSpPr txBox="1">
            <a:spLocks noGrp="1"/>
          </p:cNvSpPr>
          <p:nvPr>
            <p:ph type="subTitle" idx="3"/>
          </p:nvPr>
        </p:nvSpPr>
        <p:spPr>
          <a:xfrm>
            <a:off x="4191000" y="4311533"/>
            <a:ext cx="4660800" cy="193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 algn="ctr">
              <a:lnSpc>
                <a:spcPct val="100000"/>
              </a:lnSpc>
            </a:pPr>
            <a:r>
              <a:rPr lang="en" sz="5333" b="1">
                <a:solidFill>
                  <a:srgbClr val="47ACC9"/>
                </a:solidFill>
                <a:latin typeface="Open Sans"/>
                <a:ea typeface="Open Sans"/>
                <a:cs typeface="Open Sans"/>
                <a:sym typeface="Open Sans"/>
              </a:rPr>
              <a:t>Experiment</a:t>
            </a:r>
            <a:endParaRPr sz="5333" b="1">
              <a:solidFill>
                <a:srgbClr val="47ACC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lnSpc>
                <a:spcPct val="100000"/>
              </a:lnSpc>
            </a:pPr>
            <a:r>
              <a:rPr lang="en" sz="5333" b="1">
                <a:solidFill>
                  <a:srgbClr val="47ACC9"/>
                </a:solidFill>
                <a:latin typeface="Open Sans"/>
                <a:ea typeface="Open Sans"/>
                <a:cs typeface="Open Sans"/>
                <a:sym typeface="Open Sans"/>
              </a:rPr>
              <a:t>Adjust</a:t>
            </a:r>
            <a:endParaRPr sz="5333" b="1">
              <a:solidFill>
                <a:srgbClr val="47ACC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9"/>
          <p:cNvSpPr txBox="1">
            <a:spLocks noGrp="1"/>
          </p:cNvSpPr>
          <p:nvPr>
            <p:ph type="subTitle" idx="5"/>
          </p:nvPr>
        </p:nvSpPr>
        <p:spPr>
          <a:xfrm>
            <a:off x="13644667" y="10904133"/>
            <a:ext cx="2505600" cy="145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2500" lnSpcReduction="20000"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70AA90"/>
                </a:solidFill>
                <a:latin typeface="Roboto"/>
                <a:ea typeface="Roboto"/>
                <a:cs typeface="Roboto"/>
                <a:sym typeface="Roboto"/>
              </a:rPr>
              <a:t>Make</a:t>
            </a:r>
            <a:endParaRPr sz="5333" b="1">
              <a:solidFill>
                <a:srgbClr val="70AA9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4"/>
          </p:nvPr>
        </p:nvSpPr>
        <p:spPr>
          <a:xfrm>
            <a:off x="7565000" y="9951133"/>
            <a:ext cx="1841600" cy="223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A6CCBC"/>
                </a:solidFill>
                <a:latin typeface="Open Sans"/>
                <a:ea typeface="Open Sans"/>
                <a:cs typeface="Open Sans"/>
                <a:sym typeface="Open Sans"/>
              </a:rPr>
              <a:t>Use</a:t>
            </a:r>
            <a:endParaRPr sz="5333" b="1">
              <a:solidFill>
                <a:srgbClr val="A6CC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subTitle" idx="1"/>
          </p:nvPr>
        </p:nvSpPr>
        <p:spPr>
          <a:xfrm>
            <a:off x="625600" y="2200867"/>
            <a:ext cx="16836800" cy="1128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lnSpc>
                <a:spcPct val="110000"/>
              </a:lnSpc>
            </a:pPr>
            <a:r>
              <a:rPr lang="en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SCENARIO</a:t>
            </a:r>
            <a:endParaRPr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</a:pP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A group of three students are engaged in a project to design and </a:t>
            </a:r>
            <a:r>
              <a:rPr lang="en" dirty="0" err="1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crete</a:t>
            </a: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 3D-printed prosthetics for the upper and lower bill of a Pekin duck who lost about half of her bill. This project is in collaboration with a local animal rescue and rehabilitation center, and a local dentist.</a:t>
            </a: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</a:pP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students have completed the collection of relevant sources [scholarly and trade] focused on prosthetics for animals and 3D-printed animal prosthetics. The found sources have been captured into 23 accessible PDF documents. These are located in a Google Folder shared with anyone with the link. To aid in the analysis of the collected sources, we will develop an AI assistant.</a:t>
            </a: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</a:pP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Goal •  to engage all the students in the group with all the articles</a:t>
            </a: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</a:pP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Previous • sub-divide the reading, analysis, summarizing, key points, future needs or suggestions, etc. … variable approach and commitment</a:t>
            </a: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</a:pPr>
            <a:r>
              <a:rPr lang="en" dirty="0">
                <a:solidFill>
                  <a:schemeClr val="bg1"/>
                </a:solidFill>
                <a:latin typeface="Roboto Medium"/>
                <a:ea typeface="Roboto Medium"/>
                <a:cs typeface="Roboto Medium"/>
                <a:sym typeface="Roboto Medium"/>
              </a:rPr>
              <a:t>New approach - create an AI assistant customized to “use” the collected articles</a:t>
            </a: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3200"/>
              </a:spcBef>
              <a:spcAft>
                <a:spcPts val="3200"/>
              </a:spcAft>
            </a:pPr>
            <a:endParaRPr dirty="0">
              <a:solidFill>
                <a:schemeClr val="bg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93" name="Google Shape;193;p30" title="ATW duck fundraiser square cropped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7867" y="8501"/>
            <a:ext cx="6451600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 title="Lower Bill 2024-08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9339131" y="10015067"/>
            <a:ext cx="3741205" cy="254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 title="Upper Bill 2024-08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9665632" y="6365604"/>
            <a:ext cx="2956069" cy="360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79176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 dirty="0">
                <a:solidFill>
                  <a:srgbClr val="F57553"/>
                </a:solidFill>
                <a:latin typeface="Krona One"/>
                <a:ea typeface="Krona One"/>
                <a:cs typeface="Krona One"/>
                <a:sym typeface="Krona One"/>
              </a:rPr>
              <a:t>Why</a:t>
            </a:r>
            <a:endParaRPr dirty="0">
              <a:solidFill>
                <a:srgbClr val="F57553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cxnSp>
        <p:nvCxnSpPr>
          <p:cNvPr id="197" name="Google Shape;197;p30"/>
          <p:cNvCxnSpPr/>
          <p:nvPr/>
        </p:nvCxnSpPr>
        <p:spPr>
          <a:xfrm>
            <a:off x="812800" y="9355667"/>
            <a:ext cx="16108000" cy="0"/>
          </a:xfrm>
          <a:prstGeom prst="straightConnector1">
            <a:avLst/>
          </a:prstGeom>
          <a:noFill/>
          <a:ln w="9525" cap="flat" cmpd="sng">
            <a:solidFill>
              <a:srgbClr val="F5755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1685800" y="1734000"/>
            <a:ext cx="13456000" cy="1938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AI assistant creation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E2EFC6"/>
                </a:solidFill>
                <a:latin typeface="Krona One"/>
                <a:ea typeface="Krona One"/>
                <a:cs typeface="Krona One"/>
                <a:sym typeface="Krona One"/>
              </a:rPr>
              <a:t>Design</a:t>
            </a:r>
            <a:endParaRPr>
              <a:solidFill>
                <a:srgbClr val="E2EFC6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04" name="Google Shape;204;p31"/>
          <p:cNvSpPr txBox="1">
            <a:spLocks noGrp="1"/>
          </p:cNvSpPr>
          <p:nvPr>
            <p:ph type="subTitle" idx="1"/>
          </p:nvPr>
        </p:nvSpPr>
        <p:spPr>
          <a:xfrm>
            <a:off x="625600" y="2200867"/>
            <a:ext cx="14027200" cy="1128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lnSpc>
                <a:spcPct val="110000"/>
              </a:lnSpc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Who will be using the AI assistant?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A group of students engaged in a …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Who should the AI assistant act like?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You will act as a guide …</a:t>
            </a:r>
            <a:endParaRPr sz="2933" i="1"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type of tone should the AI assistant have?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Encouraging …</a:t>
            </a: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Any limitations - guardrails - needed?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No creation of content based on titles of documents.</a:t>
            </a:r>
            <a:endParaRPr sz="2933" i="1"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style of the AI’s conversation.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Offer suggestions</a:t>
            </a: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.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Any behavioral guidelines needed?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Emphasize the importance of academic integrity.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Any aspects of learning style/s or technique/s to include?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</a:pPr>
            <a:r>
              <a:rPr lang="en" sz="2933" i="1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Encourage question asking</a:t>
            </a:r>
            <a:r>
              <a:rPr lang="en">
                <a:solidFill>
                  <a:srgbClr val="E2EFC6"/>
                </a:solidFill>
                <a:latin typeface="Roboto Medium"/>
                <a:ea typeface="Roboto Medium"/>
                <a:cs typeface="Roboto Medium"/>
                <a:sym typeface="Roboto Medium"/>
              </a:rPr>
              <a:t>.</a:t>
            </a:r>
            <a:endParaRPr>
              <a:solidFill>
                <a:srgbClr val="E2EFC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05" name="Google Shape;205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35" r="16635"/>
          <a:stretch/>
        </p:blipFill>
        <p:spPr>
          <a:xfrm>
            <a:off x="15231355" y="0"/>
            <a:ext cx="9152800" cy="137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1685800" y="1734000"/>
            <a:ext cx="13456000" cy="1938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AI assistant creation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70AA90"/>
                </a:solidFill>
                <a:latin typeface="Krona One"/>
                <a:ea typeface="Krona One"/>
                <a:cs typeface="Krona One"/>
                <a:sym typeface="Krona One"/>
              </a:rPr>
              <a:t>Make</a:t>
            </a:r>
            <a:endParaRPr>
              <a:solidFill>
                <a:srgbClr val="70AA90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12" name="Google Shape;212;p32"/>
          <p:cNvSpPr txBox="1">
            <a:spLocks noGrp="1"/>
          </p:cNvSpPr>
          <p:nvPr>
            <p:ph type="subTitle" idx="1"/>
          </p:nvPr>
        </p:nvSpPr>
        <p:spPr>
          <a:xfrm>
            <a:off x="625600" y="2200867"/>
            <a:ext cx="14027200" cy="1128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lnSpc>
                <a:spcPct val="110000"/>
              </a:lnSpc>
            </a:pPr>
            <a:r>
              <a:rPr lang="en" sz="4000" b="1">
                <a:solidFill>
                  <a:srgbClr val="70AA90"/>
                </a:solidFill>
                <a:latin typeface="Roboto"/>
                <a:ea typeface="Roboto"/>
                <a:cs typeface="Roboto"/>
                <a:sym typeface="Roboto"/>
              </a:rPr>
              <a:t>Tools • free for financial equity</a:t>
            </a:r>
            <a:endParaRPr sz="4000" b="1">
              <a:solidFill>
                <a:srgbClr val="70AA9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Hugging Chat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1219215" indent="0">
              <a:lnSpc>
                <a:spcPct val="110000"/>
              </a:lnSpc>
            </a:pPr>
            <a:r>
              <a:rPr lang="en" sz="2933" i="1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create multiple assistants, shared Google Drive folder content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NotebookLM </a:t>
            </a:r>
            <a:r>
              <a:rPr lang="en" sz="2933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[Google experimental]</a:t>
            </a:r>
            <a:endParaRPr sz="2933"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1219215" indent="0">
              <a:lnSpc>
                <a:spcPct val="110000"/>
              </a:lnSpc>
            </a:pPr>
            <a:r>
              <a:rPr lang="en" sz="2933" i="1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 AI research assistant” access Google Documents, PDFs, web links • generates different styles of guides, private data 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Poe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1219215" indent="0">
              <a:lnSpc>
                <a:spcPct val="110000"/>
              </a:lnSpc>
            </a:pPr>
            <a:r>
              <a:rPr lang="en" sz="2933" i="1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Can use web address in prompts, limited access per day 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Codebase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1219215" indent="0">
              <a:lnSpc>
                <a:spcPct val="110000"/>
              </a:lnSpc>
            </a:pPr>
            <a:r>
              <a:rPr lang="en" sz="2933" i="1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create one assistant [free plan], upload PDFs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>
                <a:solidFill>
                  <a:srgbClr val="70AA90"/>
                </a:solidFill>
                <a:latin typeface="Roboto Medium"/>
                <a:ea typeface="Roboto Medium"/>
                <a:cs typeface="Roboto Medium"/>
                <a:sym typeface="Roboto Medium"/>
              </a:rPr>
              <a:t>+ more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r>
              <a:rPr lang="en" sz="4000" b="1">
                <a:solidFill>
                  <a:srgbClr val="70AA90"/>
                </a:solidFill>
                <a:latin typeface="Roboto"/>
                <a:ea typeface="Roboto"/>
                <a:cs typeface="Roboto"/>
                <a:sym typeface="Roboto"/>
              </a:rPr>
              <a:t>Creating a Hugging Chat AI Assistant</a:t>
            </a:r>
            <a:endParaRPr sz="4000" b="1">
              <a:solidFill>
                <a:srgbClr val="70AA9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Hugging Chat/Face Account</a:t>
            </a:r>
            <a:endParaRPr>
              <a:solidFill>
                <a:srgbClr val="C0485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609608" indent="0">
              <a:lnSpc>
                <a:spcPct val="110000"/>
              </a:lnSpc>
              <a:spcBef>
                <a:spcPts val="2667"/>
              </a:spcBef>
            </a:pPr>
            <a:r>
              <a:rPr lang="en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Hugging Chat AI Assistant</a:t>
            </a:r>
            <a:endParaRPr u="sng">
              <a:solidFill>
                <a:srgbClr val="C0485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13" name="Google Shape;213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35" r="16635"/>
          <a:stretch/>
        </p:blipFill>
        <p:spPr>
          <a:xfrm>
            <a:off x="15231355" y="0"/>
            <a:ext cx="9152800" cy="13716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1685800" y="1734000"/>
            <a:ext cx="13456000" cy="1938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AI assistant creation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70AA90"/>
                </a:solidFill>
                <a:latin typeface="Krona One"/>
                <a:ea typeface="Krona One"/>
                <a:cs typeface="Krona One"/>
                <a:sym typeface="Krona One"/>
              </a:rPr>
              <a:t>Make</a:t>
            </a:r>
            <a:endParaRPr>
              <a:solidFill>
                <a:srgbClr val="70AA90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subTitle" idx="1"/>
          </p:nvPr>
        </p:nvSpPr>
        <p:spPr>
          <a:xfrm>
            <a:off x="625600" y="11141667"/>
            <a:ext cx="14027200" cy="1129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 algn="ctr">
              <a:lnSpc>
                <a:spcPct val="110000"/>
              </a:lnSpc>
            </a:pPr>
            <a:r>
              <a:rPr lang="en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- Assistant Details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21" name="Google Shape;221;p33" title="Hugging Chat Create New Assistant 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71" y="2194560"/>
            <a:ext cx="15007203" cy="70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35" r="16635"/>
          <a:stretch/>
        </p:blipFill>
        <p:spPr>
          <a:xfrm>
            <a:off x="15231200" y="267"/>
            <a:ext cx="9152800" cy="137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1685800" y="1734000"/>
            <a:ext cx="13456000" cy="1938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AI assistant creation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28" name="Google Shape;228;p34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70AA90"/>
                </a:solidFill>
                <a:latin typeface="Krona One"/>
                <a:ea typeface="Krona One"/>
                <a:cs typeface="Krona One"/>
                <a:sym typeface="Krona One"/>
              </a:rPr>
              <a:t>Make</a:t>
            </a:r>
            <a:endParaRPr>
              <a:solidFill>
                <a:srgbClr val="70AA90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29" name="Google Shape;229;p34"/>
          <p:cNvSpPr txBox="1">
            <a:spLocks noGrp="1"/>
          </p:cNvSpPr>
          <p:nvPr>
            <p:ph type="subTitle" idx="1"/>
          </p:nvPr>
        </p:nvSpPr>
        <p:spPr>
          <a:xfrm>
            <a:off x="625600" y="11344867"/>
            <a:ext cx="14027200" cy="1129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 algn="ctr">
              <a:lnSpc>
                <a:spcPct val="110000"/>
              </a:lnSpc>
            </a:pPr>
            <a:r>
              <a:rPr lang="en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- Assistant Details</a:t>
            </a: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70AA9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30" name="Google Shape;230;p34" title="Hugging Chat Create New Assistant 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836" y="2194560"/>
            <a:ext cx="8205533" cy="862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35" r="16635"/>
          <a:stretch/>
        </p:blipFill>
        <p:spPr>
          <a:xfrm>
            <a:off x="15231200" y="267"/>
            <a:ext cx="9152800" cy="137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title"/>
          </p:nvPr>
        </p:nvSpPr>
        <p:spPr>
          <a:xfrm>
            <a:off x="1021533" y="2402533"/>
            <a:ext cx="20676000" cy="16960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Interact with the Hugging Chat AI Assistant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A6CCBC"/>
                </a:solidFill>
                <a:latin typeface="Krona One"/>
                <a:ea typeface="Krona One"/>
                <a:cs typeface="Krona One"/>
                <a:sym typeface="Krona One"/>
              </a:rPr>
              <a:t>Use</a:t>
            </a:r>
            <a:endParaRPr>
              <a:solidFill>
                <a:srgbClr val="A6CCBC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pic>
        <p:nvPicPr>
          <p:cNvPr id="238" name="Google Shape;238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35" r="16635"/>
          <a:stretch/>
        </p:blipFill>
        <p:spPr>
          <a:xfrm>
            <a:off x="15240000" y="267"/>
            <a:ext cx="9152800" cy="1371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9" name="Google Shape;239;p35" title="Hugging Chat Assistant Conversation Exa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101" y="2194562"/>
            <a:ext cx="10419003" cy="1069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1021533" y="2402533"/>
            <a:ext cx="20676000" cy="16960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Interact with the Hugging Chat AI Assistant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45" name="Google Shape;245;p36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A6CCBC"/>
                </a:solidFill>
                <a:latin typeface="Krona One"/>
                <a:ea typeface="Krona One"/>
                <a:cs typeface="Krona One"/>
                <a:sym typeface="Krona One"/>
              </a:rPr>
              <a:t>Use</a:t>
            </a:r>
            <a:endParaRPr>
              <a:solidFill>
                <a:srgbClr val="A6CCBC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46" name="Google Shape;246;p36"/>
          <p:cNvSpPr txBox="1">
            <a:spLocks noGrp="1"/>
          </p:cNvSpPr>
          <p:nvPr>
            <p:ph type="subTitle" idx="1"/>
          </p:nvPr>
        </p:nvSpPr>
        <p:spPr>
          <a:xfrm>
            <a:off x="625600" y="2194560"/>
            <a:ext cx="14408800" cy="11289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lnSpc>
                <a:spcPct val="110000"/>
              </a:lnSpc>
            </a:pPr>
            <a:r>
              <a:rPr lang="en" sz="4000" b="1">
                <a:solidFill>
                  <a:srgbClr val="A6CCBC"/>
                </a:solidFill>
                <a:latin typeface="Roboto"/>
                <a:ea typeface="Roboto"/>
                <a:cs typeface="Roboto"/>
                <a:sym typeface="Roboto"/>
              </a:rPr>
              <a:t>Conversations Verifying Using the Specified Documents</a:t>
            </a:r>
            <a:endParaRPr sz="4000" b="1">
              <a:solidFill>
                <a:srgbClr val="A6CCB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4804" indent="0">
              <a:lnSpc>
                <a:spcPct val="110000"/>
              </a:lnSpc>
              <a:spcBef>
                <a:spcPts val="2667"/>
              </a:spcBef>
            </a:pPr>
            <a:r>
              <a:rPr lang="en" sz="2933" b="1" u="sng">
                <a:solidFill>
                  <a:srgbClr val="C0485D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• Verify Using Specified Documents [minimal]</a:t>
            </a:r>
            <a:endParaRPr sz="2933" b="1">
              <a:solidFill>
                <a:srgbClr val="C0485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4804" indent="0">
              <a:lnSpc>
                <a:spcPct val="110000"/>
              </a:lnSpc>
              <a:spcBef>
                <a:spcPts val="2667"/>
              </a:spcBef>
            </a:pPr>
            <a:r>
              <a:rPr lang="en" sz="2667" b="1" u="sng">
                <a:solidFill>
                  <a:srgbClr val="C0485D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</a:t>
            </a:r>
            <a:r>
              <a:rPr lang="en" sz="2933" b="1" u="sng">
                <a:solidFill>
                  <a:srgbClr val="C0485D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etics for Animals • Verify Using Specified Documents [additional]</a:t>
            </a:r>
            <a:endParaRPr sz="4000" b="1">
              <a:solidFill>
                <a:srgbClr val="A6CCB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 sz="4000" b="1">
              <a:solidFill>
                <a:srgbClr val="A6CCB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r>
              <a:rPr lang="en" sz="4000" b="1">
                <a:solidFill>
                  <a:srgbClr val="A6CCBC"/>
                </a:solidFill>
                <a:latin typeface="Roboto"/>
                <a:ea typeface="Roboto"/>
                <a:cs typeface="Roboto"/>
                <a:sym typeface="Roboto"/>
              </a:rPr>
              <a:t>Example Conversations</a:t>
            </a:r>
            <a:endParaRPr sz="3467">
              <a:solidFill>
                <a:srgbClr val="A6CCB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304804" indent="0">
              <a:lnSpc>
                <a:spcPct val="110000"/>
              </a:lnSpc>
              <a:spcBef>
                <a:spcPts val="2667"/>
              </a:spcBef>
            </a:pPr>
            <a:r>
              <a:rPr lang="en" sz="2933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• Example Conversation [different models]</a:t>
            </a:r>
            <a:endParaRPr sz="2933">
              <a:solidFill>
                <a:srgbClr val="C0485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304804" indent="0">
              <a:lnSpc>
                <a:spcPct val="110000"/>
              </a:lnSpc>
              <a:spcBef>
                <a:spcPts val="2667"/>
              </a:spcBef>
            </a:pPr>
            <a:r>
              <a:rPr lang="en" sz="2933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• Example Conversation [no internet]</a:t>
            </a:r>
            <a:endParaRPr sz="2933">
              <a:solidFill>
                <a:srgbClr val="C0485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304804" indent="0">
              <a:lnSpc>
                <a:spcPct val="110000"/>
              </a:lnSpc>
              <a:spcBef>
                <a:spcPts val="2667"/>
              </a:spcBef>
            </a:pPr>
            <a:r>
              <a:rPr lang="en" sz="2933" u="sng">
                <a:solidFill>
                  <a:srgbClr val="C0485D"/>
                </a:solidFill>
                <a:latin typeface="Roboto Medium"/>
                <a:ea typeface="Roboto Medium"/>
                <a:cs typeface="Roboto Medium"/>
                <a:sym typeface="Roboto Mediu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Prosthetics for Animals • Example Conversation [internet access]</a:t>
            </a:r>
            <a:endParaRPr sz="2933">
              <a:solidFill>
                <a:srgbClr val="C0485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 sz="3467">
              <a:solidFill>
                <a:srgbClr val="A6CCB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  <a:spcBef>
                <a:spcPts val="2667"/>
              </a:spcBef>
            </a:pPr>
            <a:endParaRPr>
              <a:solidFill>
                <a:srgbClr val="A6CCB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 sz="3467">
              <a:solidFill>
                <a:srgbClr val="A6CCB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 sz="3467">
              <a:solidFill>
                <a:srgbClr val="A6CCB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47" name="Google Shape;247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635" r="16635"/>
          <a:stretch/>
        </p:blipFill>
        <p:spPr>
          <a:xfrm>
            <a:off x="15240000" y="267"/>
            <a:ext cx="9152800" cy="1371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248" name="Google Shape;248;p36"/>
          <p:cNvCxnSpPr/>
          <p:nvPr/>
        </p:nvCxnSpPr>
        <p:spPr>
          <a:xfrm>
            <a:off x="406400" y="9965267"/>
            <a:ext cx="14537600" cy="0"/>
          </a:xfrm>
          <a:prstGeom prst="straightConnector1">
            <a:avLst/>
          </a:prstGeom>
          <a:noFill/>
          <a:ln w="9525" cap="flat" cmpd="sng">
            <a:solidFill>
              <a:srgbClr val="A6CCB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3228235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025867" y="1278001"/>
            <a:ext cx="1716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Outline</a:t>
            </a:r>
            <a:endParaRPr sz="10667" b="1">
              <a:solidFill>
                <a:srgbClr val="FF9900"/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831200" y="3194667"/>
            <a:ext cx="23552800" cy="9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lnSpcReduction="10000"/>
          </a:bodyPr>
          <a:lstStyle/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indent="0">
              <a:lnSpc>
                <a:spcPct val="115000"/>
              </a:lnSpc>
              <a:buNone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* 10 minutes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lnSpc>
                <a:spcPct val="115000"/>
              </a:lnSpc>
              <a:buNone/>
            </a:pP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Use Cases (Melanie, Andrew, Justin, and Saif)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indent="0">
              <a:lnSpc>
                <a:spcPct val="115000"/>
              </a:lnSpc>
              <a:buNone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* 45 minutes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indent="0">
              <a:lnSpc>
                <a:spcPct val="115000"/>
              </a:lnSpc>
              <a:buNone/>
            </a:pP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QA</a:t>
            </a: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  <a:p>
            <a:pPr indent="0">
              <a:lnSpc>
                <a:spcPct val="115000"/>
              </a:lnSpc>
              <a:buNone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* 20 minutes</a:t>
            </a:r>
            <a:endParaRPr sz="6133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1021533" y="2402533"/>
            <a:ext cx="20676000" cy="16960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solidFill>
                  <a:srgbClr val="08170F"/>
                </a:solidFill>
                <a:latin typeface="Krona One"/>
                <a:ea typeface="Krona One"/>
                <a:cs typeface="Krona One"/>
                <a:sym typeface="Krona One"/>
              </a:rPr>
              <a:t>Interact with the Hugging Chat AI Assistant</a:t>
            </a:r>
            <a:endParaRPr>
              <a:solidFill>
                <a:srgbClr val="08170F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152312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47ACC9"/>
                </a:solidFill>
                <a:latin typeface="Krona One"/>
                <a:ea typeface="Krona One"/>
                <a:cs typeface="Krona One"/>
                <a:sym typeface="Krona One"/>
              </a:rPr>
              <a:t>Experiment • Adjust</a:t>
            </a:r>
            <a:endParaRPr>
              <a:solidFill>
                <a:srgbClr val="47ACC9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55" name="Google Shape;255;p37"/>
          <p:cNvSpPr txBox="1">
            <a:spLocks noGrp="1"/>
          </p:cNvSpPr>
          <p:nvPr>
            <p:ph type="subTitle" idx="1"/>
          </p:nvPr>
        </p:nvSpPr>
        <p:spPr>
          <a:xfrm>
            <a:off x="625600" y="2200867"/>
            <a:ext cx="14027200" cy="1128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457206" indent="-372538">
              <a:lnSpc>
                <a:spcPct val="110000"/>
              </a:lnSpc>
              <a:buClr>
                <a:srgbClr val="47ACC9"/>
              </a:buClr>
              <a:buSzPts val="1300"/>
              <a:buFont typeface="Roboto"/>
              <a:buChar char="●"/>
            </a:pPr>
            <a:r>
              <a:rPr lang="en" sz="3467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Modify system instructions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Add details of what to do or not to do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Provide additional specifics of the overall project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Change characteristics of who the assistant acts like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6" indent="-372538">
              <a:lnSpc>
                <a:spcPct val="110000"/>
              </a:lnSpc>
              <a:spcBef>
                <a:spcPts val="2667"/>
              </a:spcBef>
              <a:buClr>
                <a:srgbClr val="47ACC9"/>
              </a:buClr>
              <a:buSzPts val="1300"/>
              <a:buFont typeface="Roboto"/>
              <a:buChar char="●"/>
            </a:pPr>
            <a:r>
              <a:rPr lang="en" sz="3467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Change style and/or tone of the prompts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More or less casual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More or less formal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Please and thank you or not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6" indent="-372538">
              <a:lnSpc>
                <a:spcPct val="110000"/>
              </a:lnSpc>
              <a:spcBef>
                <a:spcPts val="2667"/>
              </a:spcBef>
              <a:buClr>
                <a:srgbClr val="47ACC9"/>
              </a:buClr>
              <a:buSzPts val="1300"/>
              <a:buFont typeface="Roboto"/>
              <a:buChar char="●"/>
            </a:pPr>
            <a:r>
              <a:rPr lang="en" sz="3467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Challenge the AI assistant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How do you know that?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List the sources you used. Are these actual sources?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6" indent="-372538">
              <a:lnSpc>
                <a:spcPct val="110000"/>
              </a:lnSpc>
              <a:spcBef>
                <a:spcPts val="2667"/>
              </a:spcBef>
              <a:buClr>
                <a:srgbClr val="47ACC9"/>
              </a:buClr>
              <a:buSzPts val="1300"/>
              <a:buFont typeface="Roboto"/>
              <a:buChar char="●"/>
            </a:pPr>
            <a:r>
              <a:rPr lang="en" sz="3467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Change models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19215" lvl="1" indent="-355604">
              <a:lnSpc>
                <a:spcPct val="110000"/>
              </a:lnSpc>
              <a:buClr>
                <a:srgbClr val="47ACC9"/>
              </a:buClr>
              <a:buSzPts val="1200"/>
              <a:buFont typeface="Roboto"/>
              <a:buChar char="○"/>
            </a:pPr>
            <a:r>
              <a:rPr lang="en" sz="3200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Compare the responses using the same prompts</a:t>
            </a:r>
            <a:endParaRPr sz="3200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6" indent="-372538">
              <a:lnSpc>
                <a:spcPct val="110000"/>
              </a:lnSpc>
              <a:spcBef>
                <a:spcPts val="2667"/>
              </a:spcBef>
              <a:buClr>
                <a:srgbClr val="47ACC9"/>
              </a:buClr>
              <a:buSzPts val="1300"/>
              <a:buFont typeface="Roboto"/>
              <a:buChar char="●"/>
            </a:pPr>
            <a:r>
              <a:rPr lang="en" sz="3467" b="1">
                <a:solidFill>
                  <a:srgbClr val="47ACC9"/>
                </a:solidFill>
                <a:latin typeface="Roboto"/>
                <a:ea typeface="Roboto"/>
                <a:cs typeface="Roboto"/>
                <a:sym typeface="Roboto"/>
              </a:rPr>
              <a:t>Different AI assistant creation tool and/or tools</a:t>
            </a:r>
            <a:endParaRPr sz="3467" b="1">
              <a:solidFill>
                <a:srgbClr val="47AC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47ACC9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lnSpc>
                <a:spcPct val="110000"/>
              </a:lnSpc>
            </a:pPr>
            <a:endParaRPr>
              <a:solidFill>
                <a:srgbClr val="47ACC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56" name="Google Shape;256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35" r="16635"/>
          <a:stretch/>
        </p:blipFill>
        <p:spPr>
          <a:xfrm>
            <a:off x="15231101" y="267"/>
            <a:ext cx="9152800" cy="137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0" y="868067"/>
            <a:ext cx="24384000" cy="112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r>
              <a:rPr lang="en">
                <a:latin typeface="Krona One"/>
                <a:ea typeface="Krona One"/>
                <a:cs typeface="Krona One"/>
                <a:sym typeface="Krona One"/>
              </a:rPr>
              <a:t>Creating an AI Assistant</a:t>
            </a:r>
            <a:endParaRPr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262" name="Google Shape;262;p38"/>
          <p:cNvSpPr txBox="1">
            <a:spLocks noGrp="1"/>
          </p:cNvSpPr>
          <p:nvPr>
            <p:ph type="subTitle" idx="1"/>
          </p:nvPr>
        </p:nvSpPr>
        <p:spPr>
          <a:xfrm>
            <a:off x="12408400" y="2183067"/>
            <a:ext cx="1993600" cy="145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spcAft>
                <a:spcPts val="3200"/>
              </a:spcAft>
            </a:pPr>
            <a:r>
              <a:rPr lang="en" sz="5333">
                <a:solidFill>
                  <a:srgbClr val="F57553"/>
                </a:solidFill>
                <a:latin typeface="Roboto Medium"/>
                <a:ea typeface="Roboto Medium"/>
                <a:cs typeface="Roboto Medium"/>
                <a:sym typeface="Roboto Medium"/>
              </a:rPr>
              <a:t>Why</a:t>
            </a:r>
            <a:endParaRPr sz="5333">
              <a:solidFill>
                <a:srgbClr val="F57553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2"/>
          </p:nvPr>
        </p:nvSpPr>
        <p:spPr>
          <a:xfrm>
            <a:off x="16197000" y="5720933"/>
            <a:ext cx="2827200" cy="160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lnSpcReduction="10000"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E2EFC6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sz="5333" b="1">
              <a:solidFill>
                <a:srgbClr val="E2EFC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38"/>
          <p:cNvSpPr txBox="1">
            <a:spLocks noGrp="1"/>
          </p:cNvSpPr>
          <p:nvPr>
            <p:ph type="subTitle" idx="3"/>
          </p:nvPr>
        </p:nvSpPr>
        <p:spPr>
          <a:xfrm>
            <a:off x="4191000" y="4311533"/>
            <a:ext cx="4660800" cy="193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 algn="ctr">
              <a:lnSpc>
                <a:spcPct val="100000"/>
              </a:lnSpc>
            </a:pPr>
            <a:r>
              <a:rPr lang="en" sz="5333" b="1">
                <a:solidFill>
                  <a:srgbClr val="47ACC9"/>
                </a:solidFill>
                <a:latin typeface="Open Sans"/>
                <a:ea typeface="Open Sans"/>
                <a:cs typeface="Open Sans"/>
                <a:sym typeface="Open Sans"/>
              </a:rPr>
              <a:t>Experiment</a:t>
            </a:r>
            <a:endParaRPr sz="5333" b="1">
              <a:solidFill>
                <a:srgbClr val="47ACC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lnSpc>
                <a:spcPct val="100000"/>
              </a:lnSpc>
            </a:pPr>
            <a:r>
              <a:rPr lang="en" sz="5333" b="1">
                <a:solidFill>
                  <a:srgbClr val="47ACC9"/>
                </a:solidFill>
                <a:latin typeface="Open Sans"/>
                <a:ea typeface="Open Sans"/>
                <a:cs typeface="Open Sans"/>
                <a:sym typeface="Open Sans"/>
              </a:rPr>
              <a:t>Adjust</a:t>
            </a:r>
            <a:endParaRPr sz="5333" b="1">
              <a:solidFill>
                <a:srgbClr val="47ACC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8"/>
          <p:cNvSpPr txBox="1">
            <a:spLocks noGrp="1"/>
          </p:cNvSpPr>
          <p:nvPr>
            <p:ph type="subTitle" idx="5"/>
          </p:nvPr>
        </p:nvSpPr>
        <p:spPr>
          <a:xfrm>
            <a:off x="13644667" y="10904133"/>
            <a:ext cx="2505600" cy="145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2500" lnSpcReduction="20000"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70AA90"/>
                </a:solidFill>
                <a:latin typeface="Roboto"/>
                <a:ea typeface="Roboto"/>
                <a:cs typeface="Roboto"/>
                <a:sym typeface="Roboto"/>
              </a:rPr>
              <a:t>Make</a:t>
            </a:r>
            <a:endParaRPr sz="5333" b="1">
              <a:solidFill>
                <a:srgbClr val="70AA9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6" name="Google Shape;266;p38"/>
          <p:cNvGrpSpPr/>
          <p:nvPr/>
        </p:nvGrpSpPr>
        <p:grpSpPr>
          <a:xfrm>
            <a:off x="203200" y="9014312"/>
            <a:ext cx="5000800" cy="3532021"/>
            <a:chOff x="0" y="3380367"/>
            <a:chExt cx="1875300" cy="1324508"/>
          </a:xfrm>
        </p:grpSpPr>
        <p:pic>
          <p:nvPicPr>
            <p:cNvPr id="267" name="Google Shape;267;p38" title="PikPng.com_sticky-notes-png_1063658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3429825"/>
              <a:ext cx="1875300" cy="1275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38"/>
            <p:cNvSpPr txBox="1"/>
            <p:nvPr/>
          </p:nvSpPr>
          <p:spPr>
            <a:xfrm rot="-474905">
              <a:off x="240292" y="3477706"/>
              <a:ext cx="1492317" cy="1129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243800" rIns="243800" bIns="243800" anchor="t" anchorCtr="0">
              <a:noAutofit/>
            </a:bodyPr>
            <a:lstStyle/>
            <a:p>
              <a:pPr>
                <a:lnSpc>
                  <a:spcPct val="102000"/>
                </a:lnSpc>
              </a:pPr>
              <a:r>
                <a:rPr lang="en" sz="2400" b="1">
                  <a:solidFill>
                    <a:srgbClr val="08170F"/>
                  </a:solidFill>
                  <a:latin typeface="Roboto"/>
                  <a:ea typeface="Roboto"/>
                  <a:cs typeface="Roboto"/>
                  <a:sym typeface="Roboto"/>
                </a:rPr>
                <a:t>Note</a:t>
              </a:r>
              <a:r>
                <a:rPr lang="en" sz="2400">
                  <a:solidFill>
                    <a:srgbClr val="08170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: AI tools created for an institution may be able to restrict/manage how the prompt/ response data is used or not for training and/or accessing and etc.</a:t>
              </a:r>
              <a:endParaRPr sz="2400">
                <a:solidFill>
                  <a:srgbClr val="08170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>
                <a:lnSpc>
                  <a:spcPct val="102000"/>
                </a:lnSpc>
              </a:pPr>
              <a:endParaRPr sz="2667">
                <a:solidFill>
                  <a:srgbClr val="08170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69" name="Google Shape;269;p38"/>
          <p:cNvSpPr txBox="1">
            <a:spLocks noGrp="1"/>
          </p:cNvSpPr>
          <p:nvPr>
            <p:ph type="subTitle" idx="4"/>
          </p:nvPr>
        </p:nvSpPr>
        <p:spPr>
          <a:xfrm>
            <a:off x="7565000" y="9951133"/>
            <a:ext cx="1841600" cy="223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spcAft>
                <a:spcPts val="3200"/>
              </a:spcAft>
            </a:pPr>
            <a:r>
              <a:rPr lang="en" sz="5333" b="1">
                <a:solidFill>
                  <a:srgbClr val="A6CCBC"/>
                </a:solidFill>
                <a:latin typeface="Open Sans"/>
                <a:ea typeface="Open Sans"/>
                <a:cs typeface="Open Sans"/>
                <a:sym typeface="Open Sans"/>
              </a:rPr>
              <a:t>Use</a:t>
            </a:r>
            <a:endParaRPr sz="5333" b="1">
              <a:solidFill>
                <a:srgbClr val="A6CC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70" name="Google Shape;270;p38"/>
          <p:cNvGrpSpPr/>
          <p:nvPr/>
        </p:nvGrpSpPr>
        <p:grpSpPr>
          <a:xfrm>
            <a:off x="18485135" y="9269075"/>
            <a:ext cx="5141069" cy="3532000"/>
            <a:chOff x="6931925" y="3475903"/>
            <a:chExt cx="1927901" cy="1324500"/>
          </a:xfrm>
        </p:grpSpPr>
        <p:pic>
          <p:nvPicPr>
            <p:cNvPr id="271" name="Google Shape;271;p38" title="PikPng.com_sticky-notes-png_1063658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31925" y="3547900"/>
              <a:ext cx="1927901" cy="114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38"/>
            <p:cNvSpPr txBox="1"/>
            <p:nvPr/>
          </p:nvSpPr>
          <p:spPr>
            <a:xfrm rot="-474905">
              <a:off x="7247148" y="3573243"/>
              <a:ext cx="1492317" cy="1129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243800" rIns="243800" bIns="243800" anchor="t" anchorCtr="0">
              <a:noAutofit/>
            </a:bodyPr>
            <a:lstStyle/>
            <a:p>
              <a:pPr>
                <a:lnSpc>
                  <a:spcPct val="102000"/>
                </a:lnSpc>
              </a:pPr>
              <a:r>
                <a:rPr lang="en" sz="2400">
                  <a:solidFill>
                    <a:srgbClr val="08170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Reminder: AI's in general cannot access  information and content behind paywalls, firewalls, fee based sources, etc.</a:t>
              </a:r>
              <a:endParaRPr sz="2400">
                <a:solidFill>
                  <a:srgbClr val="08170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>
                <a:lnSpc>
                  <a:spcPct val="102000"/>
                </a:lnSpc>
              </a:pPr>
              <a:endParaRPr sz="2400">
                <a:solidFill>
                  <a:srgbClr val="08170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>
                <a:lnSpc>
                  <a:spcPct val="102000"/>
                </a:lnSpc>
              </a:pPr>
              <a:endParaRPr sz="2400">
                <a:solidFill>
                  <a:srgbClr val="08170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73" name="Google Shape;273;p38"/>
          <p:cNvSpPr/>
          <p:nvPr/>
        </p:nvSpPr>
        <p:spPr>
          <a:xfrm>
            <a:off x="20912027" y="-3289875"/>
            <a:ext cx="6975200" cy="68200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endParaRPr sz="3733">
              <a:latin typeface="Inter Medium"/>
              <a:ea typeface="Inter Medium"/>
              <a:cs typeface="Inter Medium"/>
              <a:sym typeface="Inter Medium"/>
            </a:endParaRPr>
          </a:p>
        </p:txBody>
      </p:sp>
      <p:grpSp>
        <p:nvGrpSpPr>
          <p:cNvPr id="274" name="Google Shape;274;p38"/>
          <p:cNvGrpSpPr/>
          <p:nvPr/>
        </p:nvGrpSpPr>
        <p:grpSpPr>
          <a:xfrm>
            <a:off x="19618801" y="2386272"/>
            <a:ext cx="3458403" cy="4047312"/>
            <a:chOff x="7357050" y="894852"/>
            <a:chExt cx="1296901" cy="1517742"/>
          </a:xfrm>
        </p:grpSpPr>
        <p:pic>
          <p:nvPicPr>
            <p:cNvPr id="275" name="Google Shape;275;p38" title="Light Bulb Clipart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57050" y="894852"/>
              <a:ext cx="1296901" cy="1517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38"/>
            <p:cNvSpPr/>
            <p:nvPr/>
          </p:nvSpPr>
          <p:spPr>
            <a:xfrm>
              <a:off x="7783525" y="1342150"/>
              <a:ext cx="438900" cy="4236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A6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algn="ctr"/>
              <a:endParaRPr sz="3733"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>
            <a:spLocks noGrp="1"/>
          </p:cNvSpPr>
          <p:nvPr>
            <p:ph type="subTitle" idx="1"/>
          </p:nvPr>
        </p:nvSpPr>
        <p:spPr>
          <a:xfrm>
            <a:off x="1021533" y="1912200"/>
            <a:ext cx="20676000" cy="4158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/>
            <a:r>
              <a:rPr lang="en" sz="3733"/>
              <a:t>“Some people call this artificial intelligence, but the reality is this technology will enhance us. So instead of artificial intelligence, I think we’ll augment our intelligence.”</a:t>
            </a:r>
            <a:endParaRPr sz="3733"/>
          </a:p>
          <a:p>
            <a:pPr marL="0" indent="0" algn="r">
              <a:spcBef>
                <a:spcPts val="3200"/>
              </a:spcBef>
            </a:pPr>
            <a:r>
              <a:rPr lang="en"/>
              <a:t>Ginni Rometty, Former CEO of IBM</a:t>
            </a: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</a:pPr>
            <a:endParaRPr sz="3733"/>
          </a:p>
        </p:txBody>
      </p:sp>
      <p:sp>
        <p:nvSpPr>
          <p:cNvPr id="282" name="Google Shape;282;p39"/>
          <p:cNvSpPr txBox="1">
            <a:spLocks noGrp="1"/>
          </p:cNvSpPr>
          <p:nvPr>
            <p:ph type="title"/>
          </p:nvPr>
        </p:nvSpPr>
        <p:spPr>
          <a:xfrm>
            <a:off x="1414400" y="7311200"/>
            <a:ext cx="21555200" cy="1938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r>
              <a:rPr lang="en">
                <a:solidFill>
                  <a:srgbClr val="F4F7F6"/>
                </a:solidFill>
                <a:latin typeface="Krona One"/>
                <a:ea typeface="Krona One"/>
                <a:cs typeface="Krona One"/>
                <a:sym typeface="Krona One"/>
              </a:rPr>
              <a:t>Thank You !! 🙂</a:t>
            </a:r>
            <a:endParaRPr>
              <a:solidFill>
                <a:srgbClr val="F4F7F6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3228235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1025867" y="1786000"/>
            <a:ext cx="1716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Use Cases</a:t>
            </a:r>
            <a:endParaRPr sz="10667" b="1">
              <a:solidFill>
                <a:srgbClr val="FF9900"/>
              </a:solidFill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Melanie Hoag -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 Creating an AI Assistant 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Andrew Bell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Four Use Cases in a First Year Seminar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Justin Ballenger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Role for GenAI in Data Science Courses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Saif Mehkari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Strategy for Deploying GenAI Tools Campus-wide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6992AB-8295-6607-CBB8-BF94F261ECAF}"/>
              </a:ext>
            </a:extLst>
          </p:cNvPr>
          <p:cNvSpPr/>
          <p:nvPr/>
        </p:nvSpPr>
        <p:spPr>
          <a:xfrm>
            <a:off x="831200" y="5101389"/>
            <a:ext cx="22125053" cy="9755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2027357" y="4570208"/>
            <a:ext cx="125865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35"/>
              <a:buFont typeface="Helvetica Neue"/>
              <a:buNone/>
            </a:pPr>
            <a:r>
              <a:rPr lang="en-US" sz="5935" b="1"/>
              <a:t>Learning </a:t>
            </a:r>
            <a:r>
              <a:rPr lang="en-US" sz="5935" b="1">
                <a:latin typeface="Helvetica Neue"/>
                <a:ea typeface="Helvetica Neue"/>
                <a:cs typeface="Helvetica Neue"/>
                <a:sym typeface="Helvetica Neue"/>
              </a:rPr>
              <a:t>Objective: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35"/>
              <a:buFont typeface="Helvetica Neue"/>
              <a:buNone/>
            </a:pPr>
            <a:r>
              <a:rPr lang="en-US" sz="5935"/>
              <a:t>Enhance Critical Thinking, Reading, and Writing Skills via Incremental Improvement Across Assignments</a:t>
            </a:r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2027350" y="2978628"/>
            <a:ext cx="12586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35"/>
              <a:buFont typeface="Helvetica Neue"/>
              <a:buNone/>
            </a:pPr>
            <a:r>
              <a:rPr lang="en-US" sz="7835" b="1">
                <a:solidFill>
                  <a:srgbClr val="FF9900"/>
                </a:solidFill>
              </a:rPr>
              <a:t>First Year Seminar</a:t>
            </a:r>
            <a:endParaRPr sz="131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27e051564_0_0"/>
          <p:cNvSpPr txBox="1"/>
          <p:nvPr/>
        </p:nvSpPr>
        <p:spPr>
          <a:xfrm>
            <a:off x="2127633" y="3628204"/>
            <a:ext cx="16452300" cy="7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5900" b="1">
                <a:latin typeface="Helvetica Neue"/>
                <a:ea typeface="Helvetica Neue"/>
                <a:cs typeface="Helvetica Neue"/>
                <a:sym typeface="Helvetica Neue"/>
              </a:rPr>
              <a:t>Using Generative AI to…</a:t>
            </a:r>
            <a:endParaRPr sz="59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Helvetica Neue"/>
              <a:buChar char="●"/>
            </a:pPr>
            <a:r>
              <a:rPr lang="en-US" sz="5900">
                <a:latin typeface="Helvetica Neue"/>
                <a:ea typeface="Helvetica Neue"/>
                <a:cs typeface="Helvetica Neue"/>
                <a:sym typeface="Helvetica Neue"/>
              </a:rPr>
              <a:t>Build more robust, inclusive assignment descriptions</a:t>
            </a:r>
            <a:endParaRPr sz="5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Helvetica Neue"/>
              <a:buChar char="●"/>
            </a:pPr>
            <a:r>
              <a:rPr lang="en-US" sz="5900">
                <a:latin typeface="Helvetica Neue"/>
                <a:ea typeface="Helvetica Neue"/>
                <a:cs typeface="Helvetica Neue"/>
                <a:sym typeface="Helvetica Neue"/>
              </a:rPr>
              <a:t>Increase my enjoyment in teaching</a:t>
            </a:r>
            <a:endParaRPr sz="5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Helvetica Neue"/>
              <a:buChar char="●"/>
            </a:pPr>
            <a:r>
              <a:rPr lang="en-US" sz="5900">
                <a:latin typeface="Helvetica Neue"/>
                <a:ea typeface="Helvetica Neue"/>
                <a:cs typeface="Helvetica Neue"/>
                <a:sym typeface="Helvetica Neue"/>
              </a:rPr>
              <a:t>Help my students develop effective writing practices</a:t>
            </a:r>
            <a:endParaRPr sz="5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Helvetica Neue"/>
              <a:buChar char="●"/>
            </a:pPr>
            <a:r>
              <a:rPr lang="en-US" sz="5900">
                <a:latin typeface="Helvetica Neue"/>
                <a:ea typeface="Helvetica Neue"/>
                <a:cs typeface="Helvetica Neue"/>
                <a:sym typeface="Helvetica Neue"/>
              </a:rPr>
              <a:t>Create new avenues ways to critically engage with readings </a:t>
            </a:r>
            <a:endParaRPr sz="5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1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What does your assignment description assume your students know?</a:t>
            </a:r>
            <a:endParaRPr/>
          </a:p>
        </p:txBody>
      </p:sp>
      <p:pic>
        <p:nvPicPr>
          <p:cNvPr id="101" name="Google Shape;101;p3" descr="Screenshot 2024-07-23 at 9.59.4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7234" y="3836715"/>
            <a:ext cx="13804901" cy="496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27e051564_0_9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What does your assignment description assume your students know?</a:t>
            </a:r>
            <a:endParaRPr/>
          </a:p>
        </p:txBody>
      </p:sp>
      <p:pic>
        <p:nvPicPr>
          <p:cNvPr id="107" name="Google Shape;107;g2f27e051564_0_9" descr="Screenshot 2024-07-23 at 9.59.4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7234" y="3836715"/>
            <a:ext cx="13804900" cy="496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f27e051564_0_9"/>
          <p:cNvSpPr txBox="1"/>
          <p:nvPr/>
        </p:nvSpPr>
        <p:spPr>
          <a:xfrm>
            <a:off x="16079175" y="76780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what’s the purpose of this assignment?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g2f27e051564_0_9"/>
          <p:cNvSpPr txBox="1"/>
          <p:nvPr/>
        </p:nvSpPr>
        <p:spPr>
          <a:xfrm>
            <a:off x="14566725" y="10383750"/>
            <a:ext cx="8249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what tasks are required to complete the assignment?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2f27e051564_0_9"/>
          <p:cNvSpPr txBox="1"/>
          <p:nvPr/>
        </p:nvSpPr>
        <p:spPr>
          <a:xfrm>
            <a:off x="5519325" y="9258000"/>
            <a:ext cx="8249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What are the elements of a successful assignment? 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1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More robust, inclusive assignment descriptions</a:t>
            </a:r>
            <a:endParaRPr/>
          </a:p>
        </p:txBody>
      </p:sp>
      <p:pic>
        <p:nvPicPr>
          <p:cNvPr id="116" name="Google Shape;116;p4" descr="Screenshot 2024-07-23 at 9.59.17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0395" y="249680"/>
            <a:ext cx="12364439" cy="1277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1628201" y="8412125"/>
            <a:ext cx="76839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TILT Method </a:t>
            </a: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(Winkelmes, 2013)</a:t>
            </a:r>
            <a:endParaRPr>
              <a:solidFill>
                <a:srgbClr val="FBAB0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2f27e051564_0_39" descr="Screenshot 2024-07-23 at 10.07.5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0683" y="679450"/>
            <a:ext cx="10261600" cy="123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f27e051564_0_39"/>
          <p:cNvSpPr txBox="1">
            <a:spLocks noGrp="1"/>
          </p:cNvSpPr>
          <p:nvPr>
            <p:ph type="title" idx="4294967295"/>
          </p:nvPr>
        </p:nvSpPr>
        <p:spPr>
          <a:xfrm>
            <a:off x="1627775" y="3710604"/>
            <a:ext cx="7530000" cy="29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Building a Good Prompt</a:t>
            </a:r>
            <a:endParaRPr/>
          </a:p>
        </p:txBody>
      </p:sp>
      <p:sp>
        <p:nvSpPr>
          <p:cNvPr id="124" name="Google Shape;124;g2f27e051564_0_39"/>
          <p:cNvSpPr txBox="1"/>
          <p:nvPr/>
        </p:nvSpPr>
        <p:spPr>
          <a:xfrm>
            <a:off x="1627776" y="6494825"/>
            <a:ext cx="6977100" cy="4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Build more robust, inclusive assignment descriptions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8007229" y="0"/>
            <a:ext cx="15133675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7852">
            <a:off x="751334" y="1441135"/>
            <a:ext cx="10638069" cy="474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35694">
            <a:off x="14555128" y="1384197"/>
            <a:ext cx="8796805" cy="486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1867" y="7106868"/>
            <a:ext cx="9205029" cy="56752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80711" y="7631799"/>
            <a:ext cx="10741960" cy="4047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 descr="Screenshot 2024-07-23 at 10.07.5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0683" y="679450"/>
            <a:ext cx="10261601" cy="123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/>
          <p:nvPr/>
        </p:nvSpPr>
        <p:spPr>
          <a:xfrm>
            <a:off x="11557000" y="9922875"/>
            <a:ext cx="9918000" cy="2609100"/>
          </a:xfrm>
          <a:prstGeom prst="roundRect">
            <a:avLst>
              <a:gd name="adj" fmla="val 15000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11557000" y="2419574"/>
            <a:ext cx="9918121" cy="1914874"/>
          </a:xfrm>
          <a:prstGeom prst="roundRect">
            <a:avLst>
              <a:gd name="adj" fmla="val 10683"/>
            </a:avLst>
          </a:prstGeom>
          <a:solidFill>
            <a:srgbClr val="60D937">
              <a:alpha val="56862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15318654" y="2972795"/>
            <a:ext cx="27216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GPT Role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11582500" y="841750"/>
            <a:ext cx="9918000" cy="1363800"/>
          </a:xfrm>
          <a:prstGeom prst="roundRect">
            <a:avLst>
              <a:gd name="adj" fmla="val 10683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15318654" y="1139795"/>
            <a:ext cx="27216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Context</a:t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11557075" y="4548480"/>
            <a:ext cx="9918000" cy="808500"/>
          </a:xfrm>
          <a:prstGeom prst="roundRect">
            <a:avLst>
              <a:gd name="adj" fmla="val 15000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12613276" y="4559425"/>
            <a:ext cx="8332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Interaction Expectations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13312550" y="10245775"/>
            <a:ext cx="6733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Instructions for output</a:t>
            </a:r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title" idx="4294967295"/>
          </p:nvPr>
        </p:nvSpPr>
        <p:spPr>
          <a:xfrm>
            <a:off x="1627775" y="3710604"/>
            <a:ext cx="7530000" cy="29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Building a Good Prompt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1627776" y="6494825"/>
            <a:ext cx="6977100" cy="4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Build more robust, inclusive assignment descriptions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11580950" y="5489750"/>
            <a:ext cx="9918000" cy="4166100"/>
          </a:xfrm>
          <a:prstGeom prst="roundRect">
            <a:avLst>
              <a:gd name="adj" fmla="val 16667"/>
            </a:avLst>
          </a:prstGeom>
          <a:solidFill>
            <a:srgbClr val="60D937">
              <a:alpha val="568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12513051" y="7147750"/>
            <a:ext cx="8332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Required input from user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f27e051564_0_69" descr="Screenshot 2024-07-23 at 10.07.5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0683" y="679450"/>
            <a:ext cx="10261600" cy="123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f27e051564_0_69"/>
          <p:cNvSpPr/>
          <p:nvPr/>
        </p:nvSpPr>
        <p:spPr>
          <a:xfrm>
            <a:off x="11557000" y="9922875"/>
            <a:ext cx="9918000" cy="2609100"/>
          </a:xfrm>
          <a:prstGeom prst="roundRect">
            <a:avLst>
              <a:gd name="adj" fmla="val 15000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g2f27e051564_0_69"/>
          <p:cNvSpPr/>
          <p:nvPr/>
        </p:nvSpPr>
        <p:spPr>
          <a:xfrm>
            <a:off x="11557000" y="2419574"/>
            <a:ext cx="9918000" cy="1914900"/>
          </a:xfrm>
          <a:prstGeom prst="roundRect">
            <a:avLst>
              <a:gd name="adj" fmla="val 10683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g2f27e051564_0_69"/>
          <p:cNvSpPr txBox="1"/>
          <p:nvPr/>
        </p:nvSpPr>
        <p:spPr>
          <a:xfrm>
            <a:off x="15318654" y="2972795"/>
            <a:ext cx="27216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GPT Role</a:t>
            </a:r>
            <a:endParaRPr/>
          </a:p>
        </p:txBody>
      </p:sp>
      <p:sp>
        <p:nvSpPr>
          <p:cNvPr id="150" name="Google Shape;150;g2f27e051564_0_69"/>
          <p:cNvSpPr/>
          <p:nvPr/>
        </p:nvSpPr>
        <p:spPr>
          <a:xfrm>
            <a:off x="11582500" y="841750"/>
            <a:ext cx="9918000" cy="1363800"/>
          </a:xfrm>
          <a:prstGeom prst="roundRect">
            <a:avLst>
              <a:gd name="adj" fmla="val 10683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g2f27e051564_0_69"/>
          <p:cNvSpPr txBox="1"/>
          <p:nvPr/>
        </p:nvSpPr>
        <p:spPr>
          <a:xfrm>
            <a:off x="15318654" y="1139795"/>
            <a:ext cx="27216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Context</a:t>
            </a:r>
            <a:endParaRPr/>
          </a:p>
        </p:txBody>
      </p:sp>
      <p:sp>
        <p:nvSpPr>
          <p:cNvPr id="152" name="Google Shape;152;g2f27e051564_0_69"/>
          <p:cNvSpPr/>
          <p:nvPr/>
        </p:nvSpPr>
        <p:spPr>
          <a:xfrm>
            <a:off x="11557075" y="4548480"/>
            <a:ext cx="9918000" cy="808500"/>
          </a:xfrm>
          <a:prstGeom prst="roundRect">
            <a:avLst>
              <a:gd name="adj" fmla="val 15000"/>
            </a:avLst>
          </a:prstGeom>
          <a:solidFill>
            <a:srgbClr val="60D937">
              <a:alpha val="5686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g2f27e051564_0_69"/>
          <p:cNvSpPr txBox="1"/>
          <p:nvPr/>
        </p:nvSpPr>
        <p:spPr>
          <a:xfrm>
            <a:off x="12613276" y="4559425"/>
            <a:ext cx="8332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Interaction Expectations</a:t>
            </a:r>
            <a:endParaRPr/>
          </a:p>
        </p:txBody>
      </p:sp>
      <p:sp>
        <p:nvSpPr>
          <p:cNvPr id="154" name="Google Shape;154;g2f27e051564_0_69"/>
          <p:cNvSpPr txBox="1"/>
          <p:nvPr/>
        </p:nvSpPr>
        <p:spPr>
          <a:xfrm>
            <a:off x="13312550" y="10245775"/>
            <a:ext cx="6733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Instructions for output</a:t>
            </a:r>
            <a:endParaRPr/>
          </a:p>
        </p:txBody>
      </p:sp>
      <p:sp>
        <p:nvSpPr>
          <p:cNvPr id="155" name="Google Shape;155;g2f27e051564_0_69"/>
          <p:cNvSpPr txBox="1">
            <a:spLocks noGrp="1"/>
          </p:cNvSpPr>
          <p:nvPr>
            <p:ph type="title" idx="4294967295"/>
          </p:nvPr>
        </p:nvSpPr>
        <p:spPr>
          <a:xfrm>
            <a:off x="1627775" y="3710604"/>
            <a:ext cx="7530000" cy="29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Building a Good Prompt</a:t>
            </a:r>
            <a:endParaRPr/>
          </a:p>
        </p:txBody>
      </p:sp>
      <p:sp>
        <p:nvSpPr>
          <p:cNvPr id="156" name="Google Shape;156;g2f27e051564_0_69"/>
          <p:cNvSpPr txBox="1"/>
          <p:nvPr/>
        </p:nvSpPr>
        <p:spPr>
          <a:xfrm>
            <a:off x="1627776" y="6494825"/>
            <a:ext cx="6977100" cy="4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Build more robust, inclusive assignment descriptions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g2f27e051564_0_69"/>
          <p:cNvSpPr/>
          <p:nvPr/>
        </p:nvSpPr>
        <p:spPr>
          <a:xfrm>
            <a:off x="11580950" y="5489750"/>
            <a:ext cx="9918000" cy="1363800"/>
          </a:xfrm>
          <a:prstGeom prst="roundRect">
            <a:avLst>
              <a:gd name="adj" fmla="val 16667"/>
            </a:avLst>
          </a:prstGeom>
          <a:solidFill>
            <a:srgbClr val="00A1FF">
              <a:alpha val="462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g2f27e051564_0_69"/>
          <p:cNvSpPr/>
          <p:nvPr/>
        </p:nvSpPr>
        <p:spPr>
          <a:xfrm>
            <a:off x="11582500" y="7101875"/>
            <a:ext cx="9918000" cy="1489800"/>
          </a:xfrm>
          <a:prstGeom prst="roundRect">
            <a:avLst>
              <a:gd name="adj" fmla="val 16667"/>
            </a:avLst>
          </a:prstGeom>
          <a:solidFill>
            <a:srgbClr val="2700FF">
              <a:alpha val="462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g2f27e051564_0_69"/>
          <p:cNvSpPr/>
          <p:nvPr/>
        </p:nvSpPr>
        <p:spPr>
          <a:xfrm>
            <a:off x="11582500" y="8820475"/>
            <a:ext cx="9918000" cy="808500"/>
          </a:xfrm>
          <a:prstGeom prst="roundRect">
            <a:avLst>
              <a:gd name="adj" fmla="val 16667"/>
            </a:avLst>
          </a:prstGeom>
          <a:solidFill>
            <a:srgbClr val="FF00F2">
              <a:alpha val="462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g2f27e051564_0_69"/>
          <p:cNvSpPr txBox="1"/>
          <p:nvPr/>
        </p:nvSpPr>
        <p:spPr>
          <a:xfrm>
            <a:off x="21672275" y="5857100"/>
            <a:ext cx="24582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3800"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400"/>
          </a:p>
        </p:txBody>
      </p:sp>
      <p:sp>
        <p:nvSpPr>
          <p:cNvPr id="161" name="Google Shape;161;g2f27e051564_0_69"/>
          <p:cNvSpPr txBox="1"/>
          <p:nvPr/>
        </p:nvSpPr>
        <p:spPr>
          <a:xfrm>
            <a:off x="21672275" y="7532225"/>
            <a:ext cx="24582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380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sz="400"/>
          </a:p>
        </p:txBody>
      </p:sp>
      <p:sp>
        <p:nvSpPr>
          <p:cNvPr id="162" name="Google Shape;162;g2f27e051564_0_69"/>
          <p:cNvSpPr txBox="1"/>
          <p:nvPr/>
        </p:nvSpPr>
        <p:spPr>
          <a:xfrm>
            <a:off x="21672275" y="8820475"/>
            <a:ext cx="24582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3800">
                <a:latin typeface="Helvetica Neue"/>
                <a:ea typeface="Helvetica Neue"/>
                <a:cs typeface="Helvetica Neue"/>
                <a:sym typeface="Helvetica Neue"/>
              </a:rPr>
              <a:t>Success</a:t>
            </a:r>
            <a:endParaRPr sz="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 descr="Screenshot 2024-07-23 at 10.06.4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4083" y="3997373"/>
            <a:ext cx="9194801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More robust, inclusive assignment descriptions</a:t>
            </a:r>
            <a:endParaRPr/>
          </a:p>
        </p:txBody>
      </p:sp>
      <p:sp>
        <p:nvSpPr>
          <p:cNvPr id="169" name="Google Shape;169;p6"/>
          <p:cNvSpPr txBox="1"/>
          <p:nvPr/>
        </p:nvSpPr>
        <p:spPr>
          <a:xfrm>
            <a:off x="1628201" y="8412125"/>
            <a:ext cx="76839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TILT Method </a:t>
            </a: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(Winkelmes, 2013)</a:t>
            </a:r>
            <a:endParaRPr>
              <a:solidFill>
                <a:srgbClr val="FBAB0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1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Works two ways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1833626" y="6765225"/>
            <a:ext cx="7118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arenR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Step by step</a:t>
            </a:r>
            <a:endParaRPr/>
          </a:p>
        </p:txBody>
      </p:sp>
      <p:pic>
        <p:nvPicPr>
          <p:cNvPr id="176" name="Google Shape;176;p7" descr="Screenshot 2024-07-23 at 10.11.1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7780" y="3405787"/>
            <a:ext cx="10566401" cy="607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8" descr="Screenshot 2024-07-23 at 10.15.0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327" y="205859"/>
            <a:ext cx="9832034" cy="1269539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Works two ways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>
            <a:off x="1833626" y="6765225"/>
            <a:ext cx="71184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arenR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Step by step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arenR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Quick and dirty…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 descr="Screenshot 2024-07-23 at 10.15.4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3064" y="478720"/>
            <a:ext cx="6849430" cy="1275856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3078051" y="5587650"/>
            <a:ext cx="6977100" cy="3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Build more robust, inclusive assignment descriptions… QUICKLY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18301273" y="3389994"/>
            <a:ext cx="4049400" cy="4979400"/>
          </a:xfrm>
          <a:prstGeom prst="roundRect">
            <a:avLst>
              <a:gd name="adj" fmla="val 15000"/>
            </a:avLst>
          </a:prstGeom>
          <a:solidFill>
            <a:srgbClr val="FBAB0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1480394" y="3262790"/>
            <a:ext cx="4049400" cy="4979400"/>
          </a:xfrm>
          <a:prstGeom prst="roundRect">
            <a:avLst>
              <a:gd name="adj" fmla="val 15000"/>
            </a:avLst>
          </a:prstGeom>
          <a:solidFill>
            <a:srgbClr val="FBAB0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10"/>
          <p:cNvSpPr txBox="1">
            <a:spLocks noGrp="1"/>
          </p:cNvSpPr>
          <p:nvPr>
            <p:ph type="title" idx="4294967295"/>
          </p:nvPr>
        </p:nvSpPr>
        <p:spPr>
          <a:xfrm>
            <a:off x="1601214" y="266943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8512" b="0"/>
              <a:t>Reading the same comparison 14x is boring…</a:t>
            </a:r>
            <a:endParaRPr/>
          </a:p>
        </p:txBody>
      </p:sp>
      <p:sp>
        <p:nvSpPr>
          <p:cNvPr id="197" name="Google Shape;197;p10"/>
          <p:cNvSpPr/>
          <p:nvPr/>
        </p:nvSpPr>
        <p:spPr>
          <a:xfrm>
            <a:off x="13667142" y="5992506"/>
            <a:ext cx="1565460" cy="20272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13667142" y="3588336"/>
            <a:ext cx="1565460" cy="20272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11889807" y="3588336"/>
            <a:ext cx="1565460" cy="20272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1889807" y="5992506"/>
            <a:ext cx="1565460" cy="20272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9543263" y="4866128"/>
            <a:ext cx="1565460" cy="20272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10831877" y="8396676"/>
            <a:ext cx="57687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Comparing Optics of Camera and Eye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17441671" y="8396676"/>
            <a:ext cx="57687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Interesting Comparison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12141395" y="4963873"/>
            <a:ext cx="3149700" cy="14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"/>
              <a:buNone/>
            </a:pPr>
            <a:r>
              <a:rPr lang="en-US" sz="10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80% 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18994134" y="4963873"/>
            <a:ext cx="3149700" cy="14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Helvetica Neue"/>
              <a:buNone/>
            </a:pPr>
            <a:r>
              <a:rPr lang="en-US" sz="10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20% 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1627775" y="7317625"/>
            <a:ext cx="697710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Increase my enjoyment in teaching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>
            <a:spLocks noGrp="1"/>
          </p:cNvSpPr>
          <p:nvPr>
            <p:ph type="title" idx="4294967295"/>
          </p:nvPr>
        </p:nvSpPr>
        <p:spPr>
          <a:xfrm>
            <a:off x="1627764" y="3710612"/>
            <a:ext cx="75301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8512" b="0"/>
              <a:t>Students Use chatGPT to Find Unique Topic</a:t>
            </a:r>
            <a:endParaRPr/>
          </a:p>
        </p:txBody>
      </p:sp>
      <p:sp>
        <p:nvSpPr>
          <p:cNvPr id="212" name="Google Shape;212;p11"/>
          <p:cNvSpPr txBox="1"/>
          <p:nvPr/>
        </p:nvSpPr>
        <p:spPr>
          <a:xfrm>
            <a:off x="1640982" y="7996013"/>
            <a:ext cx="78045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Using chatGPT as a </a:t>
            </a: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brainstorming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tool</a:t>
            </a:r>
            <a:endParaRPr/>
          </a:p>
        </p:txBody>
      </p:sp>
      <p:sp>
        <p:nvSpPr>
          <p:cNvPr id="213" name="Google Shape;213;p11"/>
          <p:cNvSpPr txBox="1"/>
          <p:nvPr/>
        </p:nvSpPr>
        <p:spPr>
          <a:xfrm>
            <a:off x="11883825" y="3985025"/>
            <a:ext cx="10859100" cy="60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Students had to construct their own prompt.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●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Decide what was relevant context (what makes a good comparison, what are their interests…)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●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Decide what they wanted chatGPT to output (one idea or twenty)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●"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How to evaluate which ones were ‘good’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2f27e051564_0_102"/>
          <p:cNvPicPr preferRelativeResize="0"/>
          <p:nvPr/>
        </p:nvPicPr>
        <p:blipFill rotWithShape="1">
          <a:blip r:embed="rId3">
            <a:alphaModFix/>
          </a:blip>
          <a:srcRect b="6716"/>
          <a:stretch/>
        </p:blipFill>
        <p:spPr>
          <a:xfrm>
            <a:off x="11210725" y="1691837"/>
            <a:ext cx="11767425" cy="103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f27e051564_0_102"/>
          <p:cNvSpPr txBox="1"/>
          <p:nvPr/>
        </p:nvSpPr>
        <p:spPr>
          <a:xfrm>
            <a:off x="13192195" y="12218126"/>
            <a:ext cx="78045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6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 Unique Papers!</a:t>
            </a:r>
            <a:endParaRPr sz="6000">
              <a:solidFill>
                <a:srgbClr val="FF0000"/>
              </a:solidFill>
            </a:endParaRPr>
          </a:p>
        </p:txBody>
      </p:sp>
      <p:sp>
        <p:nvSpPr>
          <p:cNvPr id="220" name="Google Shape;220;g2f27e051564_0_102"/>
          <p:cNvSpPr txBox="1"/>
          <p:nvPr/>
        </p:nvSpPr>
        <p:spPr>
          <a:xfrm>
            <a:off x="2173675" y="3954775"/>
            <a:ext cx="6977100" cy="6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Increase my enjoyment in teaching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+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Introduce AI brainstorming functionality to my students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 descr="DALL·E 2024-07-23 22.46.34 - A single line drawing of a professor looking confused while reading a paper. The professor should be holding the paper and scratching their head, with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6435" y="1512447"/>
            <a:ext cx="10691105" cy="1069110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5704520" y="885200"/>
            <a:ext cx="7804500" cy="1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6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is me when reading (some) papers</a:t>
            </a:r>
            <a:endParaRPr sz="6000">
              <a:solidFill>
                <a:srgbClr val="FF0000"/>
              </a:solidFill>
            </a:endParaRPr>
          </a:p>
        </p:txBody>
      </p:sp>
      <p:cxnSp>
        <p:nvCxnSpPr>
          <p:cNvPr id="227" name="Google Shape;227;p12"/>
          <p:cNvCxnSpPr>
            <a:stCxn id="226" idx="2"/>
          </p:cNvCxnSpPr>
          <p:nvPr/>
        </p:nvCxnSpPr>
        <p:spPr>
          <a:xfrm>
            <a:off x="9606770" y="2650101"/>
            <a:ext cx="4590000" cy="1514700"/>
          </a:xfrm>
          <a:prstGeom prst="straightConnector1">
            <a:avLst/>
          </a:prstGeom>
          <a:noFill/>
          <a:ln w="15240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" name="Google Shape;228;p12"/>
          <p:cNvSpPr txBox="1"/>
          <p:nvPr/>
        </p:nvSpPr>
        <p:spPr>
          <a:xfrm>
            <a:off x="6632525" y="12203550"/>
            <a:ext cx="16025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Dall-E 3 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prompt: a black and white sketch of me wondering whether my students proofread their paper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831200" y="2302800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/>
          <a:p>
            <a:pPr marL="0" indent="0">
              <a:spcAft>
                <a:spcPts val="3200"/>
              </a:spcAft>
              <a:buNone/>
            </a:pPr>
            <a:r>
              <a:rPr lang="en" sz="101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will generative AI change the way we learn? And how will your students learn in the future? </a:t>
            </a:r>
            <a:endParaRPr sz="101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27e051564_0_113"/>
          <p:cNvSpPr txBox="1">
            <a:spLocks noGrp="1"/>
          </p:cNvSpPr>
          <p:nvPr>
            <p:ph type="title" idx="4294967295"/>
          </p:nvPr>
        </p:nvSpPr>
        <p:spPr>
          <a:xfrm>
            <a:off x="1806776" y="3156125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Did Anyone </a:t>
            </a:r>
            <a:r>
              <a:rPr lang="en-US" sz="7392" b="0"/>
              <a:t>Review T</a:t>
            </a: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his Paper Before You Turne</a:t>
            </a:r>
            <a:r>
              <a:rPr lang="en-US" sz="7392" b="0"/>
              <a:t>d</a:t>
            </a: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7392" b="0"/>
              <a:t>I</a:t>
            </a: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t </a:t>
            </a:r>
            <a:r>
              <a:rPr lang="en-US" sz="7392" b="0"/>
              <a:t>I</a:t>
            </a: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n?</a:t>
            </a:r>
            <a:endParaRPr/>
          </a:p>
        </p:txBody>
      </p:sp>
      <p:pic>
        <p:nvPicPr>
          <p:cNvPr id="234" name="Google Shape;234;g2f27e051564_0_113" descr="DALL·E 2024-07-23 22.46.34 - A single line drawing of a professor looking confused while reading a paper. The professor should be holding the paper and scratching their head, with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6435" y="1512447"/>
            <a:ext cx="10691105" cy="106911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f27e051564_0_113"/>
          <p:cNvSpPr txBox="1"/>
          <p:nvPr/>
        </p:nvSpPr>
        <p:spPr>
          <a:xfrm>
            <a:off x="6632525" y="12203550"/>
            <a:ext cx="16025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Dall-E 3 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prompt: a black and white sketch of me wondering whether my students proofread their paper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g2f27e051564_0_113"/>
          <p:cNvSpPr txBox="1"/>
          <p:nvPr/>
        </p:nvSpPr>
        <p:spPr>
          <a:xfrm>
            <a:off x="1806775" y="7804325"/>
            <a:ext cx="6977100" cy="3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Desired Function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Help my students develop effective writing practices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title" idx="4294967295"/>
          </p:nvPr>
        </p:nvSpPr>
        <p:spPr>
          <a:xfrm>
            <a:off x="2050147" y="180726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The Power of a Helpful Editor (second reader)</a:t>
            </a: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2050152" y="6455477"/>
            <a:ext cx="7804605" cy="456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this make sense?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a better way to express this idea?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I repeat any words or phrases too much? </a:t>
            </a:r>
            <a:endParaRPr/>
          </a:p>
        </p:txBody>
      </p:sp>
      <p:pic>
        <p:nvPicPr>
          <p:cNvPr id="243" name="Google Shape;24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8657" y="1266175"/>
            <a:ext cx="97536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3"/>
          <p:cNvSpPr txBox="1"/>
          <p:nvPr/>
        </p:nvSpPr>
        <p:spPr>
          <a:xfrm>
            <a:off x="6777150" y="11319700"/>
            <a:ext cx="16025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Dall-E 3 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prompt: Create a black and white pencil sketch of a student typing a paper on a laptop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/>
        </p:nvSpPr>
        <p:spPr>
          <a:xfrm>
            <a:off x="3895851" y="10666775"/>
            <a:ext cx="28407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1st Draft</a:t>
            </a:r>
            <a:endParaRPr/>
          </a:p>
        </p:txBody>
      </p:sp>
      <p:sp>
        <p:nvSpPr>
          <p:cNvPr id="250" name="Google Shape;250;p15"/>
          <p:cNvSpPr txBox="1">
            <a:spLocks noGrp="1"/>
          </p:cNvSpPr>
          <p:nvPr>
            <p:ph type="title" idx="4294967295"/>
          </p:nvPr>
        </p:nvSpPr>
        <p:spPr>
          <a:xfrm>
            <a:off x="2024147" y="1592987"/>
            <a:ext cx="7530105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What is your writing process?</a:t>
            </a:r>
            <a:endParaRPr/>
          </a:p>
        </p:txBody>
      </p:sp>
      <p:sp>
        <p:nvSpPr>
          <p:cNvPr id="251" name="Google Shape;251;p15"/>
          <p:cNvSpPr txBox="1"/>
          <p:nvPr/>
        </p:nvSpPr>
        <p:spPr>
          <a:xfrm>
            <a:off x="10911125" y="10793175"/>
            <a:ext cx="3858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“Edits”</a:t>
            </a:r>
            <a:endParaRPr/>
          </a:p>
        </p:txBody>
      </p:sp>
      <p:sp>
        <p:nvSpPr>
          <p:cNvPr id="252" name="Google Shape;252;p15"/>
          <p:cNvSpPr txBox="1"/>
          <p:nvPr/>
        </p:nvSpPr>
        <p:spPr>
          <a:xfrm>
            <a:off x="18004400" y="10793175"/>
            <a:ext cx="38580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Submit to Blackboard</a:t>
            </a:r>
            <a:endParaRPr/>
          </a:p>
        </p:txBody>
      </p:sp>
      <p:pic>
        <p:nvPicPr>
          <p:cNvPr id="253" name="Google Shape;25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702" y="6241200"/>
            <a:ext cx="342900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2" y="6241200"/>
            <a:ext cx="3429000" cy="389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15"/>
          <p:cNvCxnSpPr/>
          <p:nvPr/>
        </p:nvCxnSpPr>
        <p:spPr>
          <a:xfrm>
            <a:off x="11259750" y="7678325"/>
            <a:ext cx="1169700" cy="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15"/>
          <p:cNvCxnSpPr/>
          <p:nvPr/>
        </p:nvCxnSpPr>
        <p:spPr>
          <a:xfrm>
            <a:off x="10911125" y="8428625"/>
            <a:ext cx="868500" cy="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" name="Google Shape;25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499" y="5715500"/>
            <a:ext cx="6144499" cy="4532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15"/>
          <p:cNvCxnSpPr/>
          <p:nvPr/>
        </p:nvCxnSpPr>
        <p:spPr>
          <a:xfrm flipH="1">
            <a:off x="12523650" y="2512300"/>
            <a:ext cx="653100" cy="308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9" name="Google Shape;259;p15"/>
          <p:cNvSpPr txBox="1"/>
          <p:nvPr/>
        </p:nvSpPr>
        <p:spPr>
          <a:xfrm>
            <a:off x="13467025" y="1242300"/>
            <a:ext cx="6459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This is the most inconsistent area for FYS students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27e051564_0_150"/>
          <p:cNvSpPr txBox="1">
            <a:spLocks noGrp="1"/>
          </p:cNvSpPr>
          <p:nvPr>
            <p:ph type="title" idx="4294967295"/>
          </p:nvPr>
        </p:nvSpPr>
        <p:spPr>
          <a:xfrm>
            <a:off x="1972147" y="106316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Barriers to getting helpful editing support</a:t>
            </a:r>
            <a:endParaRPr/>
          </a:p>
        </p:txBody>
      </p:sp>
      <p:sp>
        <p:nvSpPr>
          <p:cNvPr id="265" name="Google Shape;265;g2f27e051564_0_150"/>
          <p:cNvSpPr txBox="1"/>
          <p:nvPr/>
        </p:nvSpPr>
        <p:spPr>
          <a:xfrm>
            <a:off x="3242375" y="10585200"/>
            <a:ext cx="3858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“Edits”</a:t>
            </a:r>
            <a:endParaRPr/>
          </a:p>
        </p:txBody>
      </p:sp>
      <p:pic>
        <p:nvPicPr>
          <p:cNvPr id="266" name="Google Shape;266;g2f27e051564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752" y="6033225"/>
            <a:ext cx="3429000" cy="389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g2f27e051564_0_150"/>
          <p:cNvCxnSpPr/>
          <p:nvPr/>
        </p:nvCxnSpPr>
        <p:spPr>
          <a:xfrm>
            <a:off x="3591000" y="7470350"/>
            <a:ext cx="1169700" cy="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g2f27e051564_0_150"/>
          <p:cNvCxnSpPr/>
          <p:nvPr/>
        </p:nvCxnSpPr>
        <p:spPr>
          <a:xfrm>
            <a:off x="3242375" y="8220650"/>
            <a:ext cx="868500" cy="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9" name="Google Shape;269;g2f27e051564_0_150"/>
          <p:cNvSpPr txBox="1"/>
          <p:nvPr/>
        </p:nvSpPr>
        <p:spPr>
          <a:xfrm>
            <a:off x="16079175" y="206760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unsure where the writing center is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g2f27e051564_0_150"/>
          <p:cNvSpPr txBox="1"/>
          <p:nvPr/>
        </p:nvSpPr>
        <p:spPr>
          <a:xfrm>
            <a:off x="11630325" y="43776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inconsistency of writing center consultants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g2f27e051564_0_150"/>
          <p:cNvSpPr txBox="1"/>
          <p:nvPr/>
        </p:nvSpPr>
        <p:spPr>
          <a:xfrm>
            <a:off x="15604100" y="70111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Don’t want to bother roommate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g2f27e051564_0_150"/>
          <p:cNvSpPr txBox="1"/>
          <p:nvPr/>
        </p:nvSpPr>
        <p:spPr>
          <a:xfrm>
            <a:off x="15938475" y="10222700"/>
            <a:ext cx="734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Don’t have helpful family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g2f27e051564_0_150"/>
          <p:cNvSpPr txBox="1"/>
          <p:nvPr/>
        </p:nvSpPr>
        <p:spPr>
          <a:xfrm>
            <a:off x="9903900" y="9299300"/>
            <a:ext cx="734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afraid to look stupid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f27e051564_0_137"/>
          <p:cNvSpPr txBox="1">
            <a:spLocks noGrp="1"/>
          </p:cNvSpPr>
          <p:nvPr>
            <p:ph type="title" idx="4294967295"/>
          </p:nvPr>
        </p:nvSpPr>
        <p:spPr>
          <a:xfrm>
            <a:off x="1998147" y="408858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solidFill>
                  <a:srgbClr val="FBAB01"/>
                </a:solidFill>
              </a:rPr>
              <a:t>Class Discussion:</a:t>
            </a:r>
            <a:endParaRPr sz="7392" b="0">
              <a:solidFill>
                <a:srgbClr val="FBAB0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What challenges do you have in writing? </a:t>
            </a:r>
            <a:endParaRPr sz="7392" b="0"/>
          </a:p>
        </p:txBody>
      </p:sp>
      <p:cxnSp>
        <p:nvCxnSpPr>
          <p:cNvPr id="279" name="Google Shape;279;g2f27e051564_0_137"/>
          <p:cNvCxnSpPr/>
          <p:nvPr/>
        </p:nvCxnSpPr>
        <p:spPr>
          <a:xfrm>
            <a:off x="9254550" y="7154825"/>
            <a:ext cx="5874900" cy="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g2f27e051564_0_137"/>
          <p:cNvSpPr txBox="1">
            <a:spLocks noGrp="1"/>
          </p:cNvSpPr>
          <p:nvPr>
            <p:ph type="title" idx="4294967295"/>
          </p:nvPr>
        </p:nvSpPr>
        <p:spPr>
          <a:xfrm>
            <a:off x="16281922" y="453391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/>
              <a:t>What kind of support would the ideal editor provide you?</a:t>
            </a:r>
            <a:endParaRPr sz="7392" b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24514beb1_0_0"/>
          <p:cNvSpPr txBox="1"/>
          <p:nvPr/>
        </p:nvSpPr>
        <p:spPr>
          <a:xfrm>
            <a:off x="2050152" y="6455477"/>
            <a:ext cx="78045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this make sense?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a better way to express this idea?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I repeat any words or phrases too much? </a:t>
            </a:r>
            <a:endParaRPr/>
          </a:p>
        </p:txBody>
      </p:sp>
      <p:sp>
        <p:nvSpPr>
          <p:cNvPr id="286" name="Google Shape;286;g2f24514beb1_0_0"/>
          <p:cNvSpPr txBox="1">
            <a:spLocks noGrp="1"/>
          </p:cNvSpPr>
          <p:nvPr>
            <p:ph type="title" idx="4294967295"/>
          </p:nvPr>
        </p:nvSpPr>
        <p:spPr>
          <a:xfrm>
            <a:off x="2024147" y="159298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A Easily Accessible and Helpful Second Reader</a:t>
            </a:r>
            <a:endParaRPr/>
          </a:p>
        </p:txBody>
      </p:sp>
      <p:sp>
        <p:nvSpPr>
          <p:cNvPr id="287" name="Google Shape;287;g2f24514beb1_0_0"/>
          <p:cNvSpPr txBox="1"/>
          <p:nvPr/>
        </p:nvSpPr>
        <p:spPr>
          <a:xfrm>
            <a:off x="13023900" y="1345950"/>
            <a:ext cx="9310200" cy="115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PROMPT: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As the Academic Writing Editor, your role is to assist users in refining their academic writing with a formal and straightforward approach. Specialize in </a:t>
            </a:r>
            <a:r>
              <a:rPr lang="en-US" sz="2800">
                <a:solidFill>
                  <a:schemeClr val="accent5"/>
                </a:solidFill>
              </a:rPr>
              <a:t>clear and concise </a:t>
            </a:r>
            <a:r>
              <a:rPr lang="en-US" sz="2800"/>
              <a:t>writing, </a:t>
            </a:r>
            <a:r>
              <a:rPr lang="en-US" sz="2800">
                <a:solidFill>
                  <a:schemeClr val="accent5"/>
                </a:solidFill>
              </a:rPr>
              <a:t>enhancing sentence variety</a:t>
            </a:r>
            <a:r>
              <a:rPr lang="en-US" sz="2800"/>
              <a:t>, </a:t>
            </a:r>
            <a:r>
              <a:rPr lang="en-US" sz="2800">
                <a:solidFill>
                  <a:schemeClr val="accent5"/>
                </a:solidFill>
              </a:rPr>
              <a:t>engaging language</a:t>
            </a:r>
            <a:r>
              <a:rPr lang="en-US" sz="2800"/>
              <a:t>, and </a:t>
            </a:r>
            <a:r>
              <a:rPr lang="en-US" sz="2800">
                <a:solidFill>
                  <a:schemeClr val="accent5"/>
                </a:solidFill>
              </a:rPr>
              <a:t>reducing redundancy</a:t>
            </a:r>
            <a:r>
              <a:rPr lang="en-US" sz="2800"/>
              <a:t>, </a:t>
            </a:r>
            <a:r>
              <a:rPr lang="en-US" sz="2800">
                <a:solidFill>
                  <a:schemeClr val="accent5"/>
                </a:solidFill>
              </a:rPr>
              <a:t>focusing on active voice</a:t>
            </a:r>
            <a:r>
              <a:rPr lang="en-US" sz="2800"/>
              <a:t>. Analyze writing for conciseness, passive/active voice, sentence variety, engaging language, and redundancy. 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Provide structured feedback: 1) </a:t>
            </a:r>
            <a:r>
              <a:rPr lang="en-US" sz="2800">
                <a:solidFill>
                  <a:schemeClr val="accent5"/>
                </a:solidFill>
              </a:rPr>
              <a:t>Analysis and Suggestions</a:t>
            </a:r>
            <a:r>
              <a:rPr lang="en-US" sz="2800"/>
              <a:t> (covering Clarity of writing, Passive vs. Active Voice, Sentence Variety, Engaging Language, Redundancy). 2) </a:t>
            </a:r>
            <a:r>
              <a:rPr lang="en-US" sz="2800">
                <a:solidFill>
                  <a:schemeClr val="accent5"/>
                </a:solidFill>
              </a:rPr>
              <a:t>Revised paragraph</a:t>
            </a:r>
            <a:r>
              <a:rPr lang="en-US" sz="2800"/>
              <a:t>. 3) Finally, </a:t>
            </a:r>
            <a:r>
              <a:rPr lang="en-US" sz="2800">
                <a:solidFill>
                  <a:schemeClr val="accent5"/>
                </a:solidFill>
              </a:rPr>
              <a:t>explain why the revised paragraph is an improvement. </a:t>
            </a:r>
            <a:endParaRPr sz="280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Maintain an academic tone, avoid informal language and slang. Offer comprehensive feedback with examples and explanations to elucidate writing principles.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After you've delivered your recommendations, ask the user if they'd like to share another paragraph. If the user provides more than a paragraph, remind the user that you only provide feedback on single paragraphs.</a:t>
            </a:r>
            <a:endParaRPr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27e051564_0_172"/>
          <p:cNvSpPr txBox="1">
            <a:spLocks noGrp="1"/>
          </p:cNvSpPr>
          <p:nvPr>
            <p:ph type="title" idx="4294967295"/>
          </p:nvPr>
        </p:nvSpPr>
        <p:spPr>
          <a:xfrm>
            <a:off x="2047272" y="408916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>
                <a:solidFill>
                  <a:srgbClr val="FBAB01"/>
                </a:solidFill>
              </a:rPr>
              <a:t>Reflection</a:t>
            </a:r>
            <a:r>
              <a:rPr lang="en-US" sz="7392" b="0"/>
              <a:t>:</a:t>
            </a:r>
            <a:endParaRPr sz="7392" b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As part of their assignment, students are required to reflect on the usefulness of their writing consultant GPT</a:t>
            </a:r>
            <a:endParaRPr sz="7392" b="0"/>
          </a:p>
        </p:txBody>
      </p:sp>
      <p:pic>
        <p:nvPicPr>
          <p:cNvPr id="293" name="Google Shape;293;g2f27e051564_0_172" descr="Screenshot 2024-07-23 at 10.50.5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5180" y="1744570"/>
            <a:ext cx="7747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f27e051564_0_172"/>
          <p:cNvSpPr txBox="1"/>
          <p:nvPr/>
        </p:nvSpPr>
        <p:spPr>
          <a:xfrm>
            <a:off x="11392475" y="8048525"/>
            <a:ext cx="119724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“I didn’t like that it revised my style of writing so I told to preserve my writing style”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“I found I could more quickly get my ideas out and not worry about sounding repetitive in my writing” 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f27e051564_0_128"/>
          <p:cNvSpPr txBox="1"/>
          <p:nvPr/>
        </p:nvSpPr>
        <p:spPr>
          <a:xfrm>
            <a:off x="2050152" y="6455477"/>
            <a:ext cx="78045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this make sense?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a better way to express this idea?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I repeat any words or phrases too much? </a:t>
            </a:r>
            <a:endParaRPr/>
          </a:p>
        </p:txBody>
      </p:sp>
      <p:sp>
        <p:nvSpPr>
          <p:cNvPr id="300" name="Google Shape;300;g2f27e051564_0_128"/>
          <p:cNvSpPr txBox="1">
            <a:spLocks noGrp="1"/>
          </p:cNvSpPr>
          <p:nvPr>
            <p:ph type="title" idx="4294967295"/>
          </p:nvPr>
        </p:nvSpPr>
        <p:spPr>
          <a:xfrm>
            <a:off x="2024147" y="159298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A Easily Accessible and Helpful Second Reader</a:t>
            </a:r>
            <a:endParaRPr/>
          </a:p>
        </p:txBody>
      </p:sp>
      <p:pic>
        <p:nvPicPr>
          <p:cNvPr id="301" name="Google Shape;301;g2f27e051564_0_128" descr="Screenshot 2024-07-23 at 10.58.04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53980" y="579138"/>
            <a:ext cx="10363200" cy="119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f27e051564_0_128"/>
          <p:cNvSpPr txBox="1"/>
          <p:nvPr/>
        </p:nvSpPr>
        <p:spPr>
          <a:xfrm>
            <a:off x="2291225" y="3302400"/>
            <a:ext cx="6135000" cy="7111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</a:t>
            </a:r>
            <a:endParaRPr sz="150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endParaRPr sz="150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</a:t>
            </a:r>
            <a:endParaRPr sz="150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105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pic>
        <p:nvPicPr>
          <p:cNvPr id="308" name="Google Shape;308;p16" descr="pasted-movi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6700" y="355600"/>
            <a:ext cx="13004801" cy="130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2114085" y="8640288"/>
            <a:ext cx="7804605" cy="80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Dealing with crickets…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f27e051564_0_182"/>
          <p:cNvSpPr txBox="1">
            <a:spLocks noGrp="1"/>
          </p:cNvSpPr>
          <p:nvPr>
            <p:ph type="title" idx="4294967295"/>
          </p:nvPr>
        </p:nvSpPr>
        <p:spPr>
          <a:xfrm>
            <a:off x="1972147" y="217258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Barriers to successful class discussions based on critical reading</a:t>
            </a:r>
            <a:endParaRPr/>
          </a:p>
        </p:txBody>
      </p:sp>
      <p:sp>
        <p:nvSpPr>
          <p:cNvPr id="315" name="Google Shape;315;g2f27e051564_0_182"/>
          <p:cNvSpPr txBox="1"/>
          <p:nvPr/>
        </p:nvSpPr>
        <p:spPr>
          <a:xfrm>
            <a:off x="16079175" y="2067600"/>
            <a:ext cx="734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time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g2f27e051564_0_182"/>
          <p:cNvSpPr txBox="1"/>
          <p:nvPr/>
        </p:nvSpPr>
        <p:spPr>
          <a:xfrm>
            <a:off x="11653425" y="3591825"/>
            <a:ext cx="5984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high school preparation disparities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Google Shape;317;g2f27e051564_0_182"/>
          <p:cNvSpPr txBox="1"/>
          <p:nvPr/>
        </p:nvSpPr>
        <p:spPr>
          <a:xfrm>
            <a:off x="15604100" y="65938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don’t know where to find clarifying information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g2f27e051564_0_182"/>
          <p:cNvSpPr txBox="1"/>
          <p:nvPr/>
        </p:nvSpPr>
        <p:spPr>
          <a:xfrm>
            <a:off x="15106425" y="1059250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reading academic content is hard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g2f27e051564_0_182"/>
          <p:cNvSpPr txBox="1"/>
          <p:nvPr/>
        </p:nvSpPr>
        <p:spPr>
          <a:xfrm>
            <a:off x="10435475" y="86752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afraid to look stupid in class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" name="Google Shape;320;g2f27e051564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150" y="7011162"/>
            <a:ext cx="6858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5521600" cy="1018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/>
          <a:p>
            <a:r>
              <a:rPr lang="en" sz="9333"/>
              <a:t>Structure Courses for Learning</a:t>
            </a:r>
            <a:endParaRPr sz="9333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800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f27e051564_0_196"/>
          <p:cNvSpPr txBox="1">
            <a:spLocks noGrp="1"/>
          </p:cNvSpPr>
          <p:nvPr>
            <p:ph type="title" idx="4294967295"/>
          </p:nvPr>
        </p:nvSpPr>
        <p:spPr>
          <a:xfrm>
            <a:off x="1972147" y="2172587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Barriers to successful class discussions based on critical reading</a:t>
            </a:r>
            <a:endParaRPr/>
          </a:p>
        </p:txBody>
      </p:sp>
      <p:sp>
        <p:nvSpPr>
          <p:cNvPr id="326" name="Google Shape;326;g2f27e051564_0_196"/>
          <p:cNvSpPr txBox="1"/>
          <p:nvPr/>
        </p:nvSpPr>
        <p:spPr>
          <a:xfrm>
            <a:off x="16079175" y="2067600"/>
            <a:ext cx="734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time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g2f27e051564_0_196"/>
          <p:cNvSpPr txBox="1"/>
          <p:nvPr/>
        </p:nvSpPr>
        <p:spPr>
          <a:xfrm>
            <a:off x="11653425" y="3591825"/>
            <a:ext cx="5984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high school preparation disparities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g2f27e051564_0_196"/>
          <p:cNvSpPr txBox="1"/>
          <p:nvPr/>
        </p:nvSpPr>
        <p:spPr>
          <a:xfrm>
            <a:off x="15604100" y="65938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don’t know where to find clarifying information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g2f27e051564_0_196"/>
          <p:cNvSpPr txBox="1"/>
          <p:nvPr/>
        </p:nvSpPr>
        <p:spPr>
          <a:xfrm>
            <a:off x="15106425" y="1059250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reading academic content is hard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g2f27e051564_0_196"/>
          <p:cNvSpPr txBox="1"/>
          <p:nvPr/>
        </p:nvSpPr>
        <p:spPr>
          <a:xfrm>
            <a:off x="10435475" y="8675250"/>
            <a:ext cx="734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latin typeface="Helvetica Neue"/>
                <a:ea typeface="Helvetica Neue"/>
                <a:cs typeface="Helvetica Neue"/>
                <a:sym typeface="Helvetica Neue"/>
              </a:rPr>
              <a:t>afraid to look stupid in class</a:t>
            </a:r>
            <a:endParaRPr sz="48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1" name="Google Shape;331;g2f27e051564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150" y="7011162"/>
            <a:ext cx="6858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f27e051564_0_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5956" y="1188963"/>
            <a:ext cx="7222351" cy="11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105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7392" b="0"/>
              <a:t>How would you engineer a tool to help your students prepare for your discussion? </a:t>
            </a:r>
            <a:endParaRPr/>
          </a:p>
        </p:txBody>
      </p:sp>
      <p:sp>
        <p:nvSpPr>
          <p:cNvPr id="338" name="Google Shape;338;p17"/>
          <p:cNvSpPr txBox="1"/>
          <p:nvPr/>
        </p:nvSpPr>
        <p:spPr>
          <a:xfrm>
            <a:off x="2062510" y="8836938"/>
            <a:ext cx="78045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Thinking like a software engineer</a:t>
            </a:r>
            <a:endParaRPr/>
          </a:p>
        </p:txBody>
      </p:sp>
      <p:pic>
        <p:nvPicPr>
          <p:cNvPr id="339" name="Google Shape;3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2548" y="1446725"/>
            <a:ext cx="7530100" cy="1128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27e051564_0_207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sp>
        <p:nvSpPr>
          <p:cNvPr id="345" name="Google Shape;345;g2f27e051564_0_207"/>
          <p:cNvSpPr txBox="1"/>
          <p:nvPr/>
        </p:nvSpPr>
        <p:spPr>
          <a:xfrm>
            <a:off x="2114085" y="8640288"/>
            <a:ext cx="7804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Getting Context</a:t>
            </a:r>
            <a:endParaRPr>
              <a:solidFill>
                <a:srgbClr val="FBAB01"/>
              </a:solidFill>
            </a:endParaRPr>
          </a:p>
        </p:txBody>
      </p:sp>
      <p:pic>
        <p:nvPicPr>
          <p:cNvPr id="346" name="Google Shape;346;g2f27e051564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822" y="282363"/>
            <a:ext cx="9924800" cy="131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f27e051564_0_220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sp>
        <p:nvSpPr>
          <p:cNvPr id="352" name="Google Shape;352;g2f27e051564_0_220"/>
          <p:cNvSpPr txBox="1"/>
          <p:nvPr/>
        </p:nvSpPr>
        <p:spPr>
          <a:xfrm>
            <a:off x="2114085" y="8640288"/>
            <a:ext cx="7804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Asking ‘dumb’ questions</a:t>
            </a:r>
            <a:endParaRPr>
              <a:solidFill>
                <a:srgbClr val="FBAB01"/>
              </a:solidFill>
            </a:endParaRPr>
          </a:p>
        </p:txBody>
      </p:sp>
      <p:pic>
        <p:nvPicPr>
          <p:cNvPr id="353" name="Google Shape;353;g2f27e051564_0_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791" y="3233512"/>
            <a:ext cx="14880450" cy="72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105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sp>
        <p:nvSpPr>
          <p:cNvPr id="359" name="Google Shape;359;p18"/>
          <p:cNvSpPr txBox="1"/>
          <p:nvPr/>
        </p:nvSpPr>
        <p:spPr>
          <a:xfrm>
            <a:off x="2114085" y="8640288"/>
            <a:ext cx="87477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Arguing to better understand</a:t>
            </a:r>
            <a:endParaRPr>
              <a:solidFill>
                <a:srgbClr val="FBAB01"/>
              </a:solidFill>
            </a:endParaRPr>
          </a:p>
        </p:txBody>
      </p:sp>
      <p:pic>
        <p:nvPicPr>
          <p:cNvPr id="360" name="Google Shape;360;p18" descr="Screenshot 2024-07-23 at 11.09.3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067" y="374813"/>
            <a:ext cx="11493501" cy="1236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105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2114085" y="8640288"/>
            <a:ext cx="7804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Finding the perfect quotes</a:t>
            </a:r>
            <a:endParaRPr>
              <a:solidFill>
                <a:srgbClr val="FBAB01"/>
              </a:solidFill>
            </a:endParaRPr>
          </a:p>
        </p:txBody>
      </p:sp>
      <p:pic>
        <p:nvPicPr>
          <p:cNvPr id="367" name="Google Shape;367;p19" descr="Screenshot 2024-07-23 at 11.10.17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0314" y="643780"/>
            <a:ext cx="11417301" cy="11798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9"/>
          <p:cNvSpPr/>
          <p:nvPr/>
        </p:nvSpPr>
        <p:spPr>
          <a:xfrm>
            <a:off x="12075555" y="2670329"/>
            <a:ext cx="10586820" cy="982603"/>
          </a:xfrm>
          <a:prstGeom prst="roundRect">
            <a:avLst>
              <a:gd name="adj" fmla="val 50000"/>
            </a:avLst>
          </a:prstGeom>
          <a:solidFill>
            <a:srgbClr val="FBAB01">
              <a:alpha val="4823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19"/>
          <p:cNvSpPr/>
          <p:nvPr/>
        </p:nvSpPr>
        <p:spPr>
          <a:xfrm>
            <a:off x="12075555" y="4152706"/>
            <a:ext cx="10586820" cy="982603"/>
          </a:xfrm>
          <a:prstGeom prst="roundRect">
            <a:avLst>
              <a:gd name="adj" fmla="val 50000"/>
            </a:avLst>
          </a:prstGeom>
          <a:solidFill>
            <a:srgbClr val="FBAB01">
              <a:alpha val="4823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19"/>
          <p:cNvSpPr/>
          <p:nvPr/>
        </p:nvSpPr>
        <p:spPr>
          <a:xfrm>
            <a:off x="12075555" y="5635083"/>
            <a:ext cx="10586820" cy="982603"/>
          </a:xfrm>
          <a:prstGeom prst="roundRect">
            <a:avLst>
              <a:gd name="adj" fmla="val 50000"/>
            </a:avLst>
          </a:prstGeom>
          <a:solidFill>
            <a:srgbClr val="FBAB01">
              <a:alpha val="4823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19"/>
          <p:cNvSpPr/>
          <p:nvPr/>
        </p:nvSpPr>
        <p:spPr>
          <a:xfrm>
            <a:off x="12075555" y="7117460"/>
            <a:ext cx="10586820" cy="982603"/>
          </a:xfrm>
          <a:prstGeom prst="roundRect">
            <a:avLst>
              <a:gd name="adj" fmla="val 50000"/>
            </a:avLst>
          </a:prstGeom>
          <a:solidFill>
            <a:srgbClr val="FBAB01">
              <a:alpha val="4823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12075555" y="8553203"/>
            <a:ext cx="10586820" cy="982603"/>
          </a:xfrm>
          <a:prstGeom prst="roundRect">
            <a:avLst>
              <a:gd name="adj" fmla="val 50000"/>
            </a:avLst>
          </a:prstGeom>
          <a:solidFill>
            <a:srgbClr val="FBAB01">
              <a:alpha val="4823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f27e051564_0_228"/>
          <p:cNvSpPr txBox="1">
            <a:spLocks noGrp="1"/>
          </p:cNvSpPr>
          <p:nvPr>
            <p:ph type="title" idx="4294967295"/>
          </p:nvPr>
        </p:nvSpPr>
        <p:spPr>
          <a:xfrm>
            <a:off x="2062507" y="3930982"/>
            <a:ext cx="7530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92"/>
              <a:buFont typeface="Helvetica Neue"/>
              <a:buNone/>
            </a:pPr>
            <a:r>
              <a:rPr lang="en-US" sz="7392" b="0">
                <a:latin typeface="Helvetica Neue"/>
                <a:ea typeface="Helvetica Neue"/>
                <a:cs typeface="Helvetica Neue"/>
                <a:sym typeface="Helvetica Neue"/>
              </a:rPr>
              <a:t>Create new avenues of accessing difficult texts</a:t>
            </a:r>
            <a:endParaRPr/>
          </a:p>
        </p:txBody>
      </p:sp>
      <p:sp>
        <p:nvSpPr>
          <p:cNvPr id="378" name="Google Shape;378;g2f27e051564_0_228"/>
          <p:cNvSpPr txBox="1"/>
          <p:nvPr/>
        </p:nvSpPr>
        <p:spPr>
          <a:xfrm>
            <a:off x="2114085" y="8640288"/>
            <a:ext cx="7804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>
                <a:solidFill>
                  <a:srgbClr val="FBAB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Photography Reading</a:t>
            </a:r>
            <a:endParaRPr>
              <a:solidFill>
                <a:srgbClr val="FBAB01"/>
              </a:solidFill>
            </a:endParaRPr>
          </a:p>
        </p:txBody>
      </p:sp>
      <p:pic>
        <p:nvPicPr>
          <p:cNvPr id="379" name="Google Shape;379;g2f27e051564_0_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7122" y="2425175"/>
            <a:ext cx="9635349" cy="81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3228235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1025867" y="1786000"/>
            <a:ext cx="1716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Use Cases</a:t>
            </a:r>
            <a:endParaRPr sz="10667" b="1">
              <a:solidFill>
                <a:srgbClr val="FF9900"/>
              </a:solidFill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SzPts val="2300"/>
              <a:buFont typeface="Open Sans"/>
              <a:buChar char="●"/>
            </a:pPr>
            <a:r>
              <a:rPr lang="en" sz="6133" dirty="0">
                <a:latin typeface="Open Sans"/>
                <a:ea typeface="Open Sans"/>
                <a:cs typeface="Open Sans"/>
                <a:sym typeface="Open Sans"/>
              </a:rPr>
              <a:t>Melanie Hoag -</a:t>
            </a:r>
            <a:r>
              <a:rPr lang="en" sz="6133" b="1" dirty="0">
                <a:latin typeface="Open Sans"/>
                <a:ea typeface="Open Sans"/>
                <a:cs typeface="Open Sans"/>
                <a:sym typeface="Open Sans"/>
              </a:rPr>
              <a:t> Creating an AI Assistant </a:t>
            </a:r>
            <a:endParaRPr sz="6133" b="1" dirty="0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dirty="0">
                <a:latin typeface="Open Sans"/>
                <a:ea typeface="Open Sans"/>
                <a:cs typeface="Open Sans"/>
                <a:sym typeface="Open Sans"/>
              </a:rPr>
              <a:t>Andrew Bell - </a:t>
            </a:r>
            <a:r>
              <a:rPr lang="en" sz="6133" b="1" dirty="0">
                <a:latin typeface="Open Sans"/>
                <a:ea typeface="Open Sans"/>
                <a:cs typeface="Open Sans"/>
                <a:sym typeface="Open Sans"/>
              </a:rPr>
              <a:t>Four Use Cases in a First Year Seminar</a:t>
            </a:r>
            <a:endParaRPr sz="6133" b="1" dirty="0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dirty="0">
                <a:latin typeface="Open Sans"/>
                <a:ea typeface="Open Sans"/>
                <a:cs typeface="Open Sans"/>
                <a:sym typeface="Open Sans"/>
              </a:rPr>
              <a:t>Justin Ballenger - </a:t>
            </a:r>
            <a:r>
              <a:rPr lang="en" sz="6133" b="1" dirty="0">
                <a:latin typeface="Open Sans"/>
                <a:ea typeface="Open Sans"/>
                <a:cs typeface="Open Sans"/>
                <a:sym typeface="Open Sans"/>
              </a:rPr>
              <a:t>A Role for GenAI in Data Science Courses</a:t>
            </a:r>
            <a:endParaRPr sz="6133" b="1" dirty="0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 dirty="0">
                <a:latin typeface="Open Sans"/>
                <a:ea typeface="Open Sans"/>
                <a:cs typeface="Open Sans"/>
                <a:sym typeface="Open Sans"/>
              </a:rPr>
              <a:t>Saif Mehkari - </a:t>
            </a:r>
            <a:r>
              <a:rPr lang="en" sz="6133" b="1" dirty="0">
                <a:latin typeface="Open Sans"/>
                <a:ea typeface="Open Sans"/>
                <a:cs typeface="Open Sans"/>
                <a:sym typeface="Open Sans"/>
              </a:rPr>
              <a:t>A Strategy for Deploying GenAI Tools Campus-wide</a:t>
            </a:r>
            <a:endParaRPr sz="6133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93A2A-527D-70AF-34DB-4347607BB369}"/>
              </a:ext>
            </a:extLst>
          </p:cNvPr>
          <p:cNvSpPr/>
          <p:nvPr/>
        </p:nvSpPr>
        <p:spPr>
          <a:xfrm>
            <a:off x="831200" y="6087979"/>
            <a:ext cx="22413811" cy="22378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2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183600" y="4303533"/>
            <a:ext cx="13089600" cy="49944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 fontScale="90000"/>
          </a:bodyPr>
          <a:lstStyle/>
          <a:p>
            <a:pPr algn="l"/>
            <a:r>
              <a:rPr lang="en"/>
              <a:t>Low Code/No Code Tools for Data Analysis</a:t>
            </a:r>
            <a:endParaRPr/>
          </a:p>
          <a:p>
            <a:pPr algn="l"/>
            <a:endParaRPr/>
          </a:p>
        </p:txBody>
      </p:sp>
      <p:sp>
        <p:nvSpPr>
          <p:cNvPr id="278" name="Google Shape;278;p13"/>
          <p:cNvSpPr txBox="1"/>
          <p:nvPr/>
        </p:nvSpPr>
        <p:spPr>
          <a:xfrm>
            <a:off x="1235333" y="8965333"/>
            <a:ext cx="14624000" cy="2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" sz="4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Presented by H. Justin Ballenger, PhD</a:t>
            </a:r>
            <a:endParaRPr sz="4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r>
              <a:rPr lang="en" sz="4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Morehouse College</a:t>
            </a:r>
            <a:endParaRPr sz="4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r>
              <a:rPr lang="en" sz="40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August 15, 2024</a:t>
            </a:r>
            <a:endParaRPr sz="40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Introduction</a:t>
            </a:r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body" idx="1"/>
          </p:nvPr>
        </p:nvSpPr>
        <p:spPr>
          <a:xfrm>
            <a:off x="3476800" y="3605533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"/>
              <a:t>Low-code/no-code tools are gaining popularity due to their user-friendly interfaces and accessibility.</a:t>
            </a:r>
            <a:endParaRPr/>
          </a:p>
          <a:p>
            <a:r>
              <a:rPr lang="en"/>
              <a:t>These tools enable individuals with limited coding experience to analyze and visualize data effectively.</a:t>
            </a:r>
            <a:endParaRPr/>
          </a:p>
          <a:p>
            <a:r>
              <a:rPr lang="en"/>
              <a:t>In educational settings, they offer opportunities for enhanced research, data-driven instruction, and student projects.</a:t>
            </a: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5814400" cy="1018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>
              <a:buSzPts val="990"/>
            </a:pPr>
            <a:r>
              <a:rPr lang="en" sz="6533"/>
              <a:t>What are the most relevant questions you have when considering AI’s role in these phases?</a:t>
            </a:r>
            <a:endParaRPr sz="6533"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800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body" idx="1"/>
          </p:nvPr>
        </p:nvSpPr>
        <p:spPr>
          <a:xfrm>
            <a:off x="3476800" y="5306800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spcAft>
                <a:spcPts val="3200"/>
              </a:spcAft>
              <a:buNone/>
            </a:pPr>
            <a:endParaRPr/>
          </a:p>
        </p:txBody>
      </p:sp>
      <p:pic>
        <p:nvPicPr>
          <p:cNvPr id="290" name="Google Shape;2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800" y="1944133"/>
            <a:ext cx="19050000" cy="110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Benefits of Low-Code/No Code Tools</a:t>
            </a: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body" idx="1"/>
          </p:nvPr>
        </p:nvSpPr>
        <p:spPr>
          <a:xfrm>
            <a:off x="3476800" y="3906867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"/>
              <a:t>Assist students with editing and revising their work</a:t>
            </a:r>
            <a:endParaRPr/>
          </a:p>
          <a:p>
            <a:r>
              <a:rPr lang="en"/>
              <a:t>Assist students with identifying key concepts and identifying holes in their work</a:t>
            </a:r>
            <a:endParaRPr/>
          </a:p>
          <a:p>
            <a:r>
              <a:rPr lang="en"/>
              <a:t>Students can engage in deeper learning and identifying “holes” in their work</a:t>
            </a:r>
            <a:endParaRPr/>
          </a:p>
          <a:p>
            <a:r>
              <a:rPr lang="en"/>
              <a:t>Helping students acquire micro-credentials that are useful in industry</a:t>
            </a: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" sz="4853"/>
              <a:t>Use Case: Analyzing AP Course Access with Civil Rights Data (Google Data Studio)</a:t>
            </a:r>
            <a:endParaRPr sz="7253"/>
          </a:p>
          <a:p>
            <a:pPr>
              <a:spcBef>
                <a:spcPts val="3200"/>
              </a:spcBef>
              <a:buSzPts val="990"/>
            </a:pPr>
            <a:endParaRPr sz="6720"/>
          </a:p>
        </p:txBody>
      </p:sp>
      <p:sp>
        <p:nvSpPr>
          <p:cNvPr id="302" name="Google Shape;302;p17"/>
          <p:cNvSpPr txBox="1">
            <a:spLocks noGrp="1"/>
          </p:cNvSpPr>
          <p:nvPr>
            <p:ph type="body" idx="1"/>
          </p:nvPr>
        </p:nvSpPr>
        <p:spPr>
          <a:xfrm>
            <a:off x="2158400" y="3836600"/>
            <a:ext cx="20562400" cy="8835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Learning Objectives:</a:t>
            </a:r>
            <a:endParaRPr b="1"/>
          </a:p>
          <a:p>
            <a:pPr>
              <a:spcBef>
                <a:spcPts val="3200"/>
              </a:spcBef>
            </a:pPr>
            <a:r>
              <a:rPr lang="en"/>
              <a:t>Utilize generative AI tools to identify data sources and develop a plan for developing research questions and methods of analysis</a:t>
            </a:r>
            <a:endParaRPr/>
          </a:p>
          <a:p>
            <a:r>
              <a:rPr lang="en"/>
              <a:t>Utilize Google Data Studio to connect with, clean, and visualize real-world educational equity data.</a:t>
            </a:r>
            <a:endParaRPr/>
          </a:p>
          <a:p>
            <a:r>
              <a:rPr lang="en"/>
              <a:t>Gain insights into the distribution of access to Advanced Placement (AP) courses within a state.</a:t>
            </a:r>
            <a:endParaRPr/>
          </a:p>
          <a:p>
            <a:r>
              <a:rPr lang="en"/>
              <a:t>Identify potential disparities in access to AP courses based on student demographics.</a:t>
            </a:r>
            <a:endParaRPr/>
          </a:p>
          <a:p>
            <a:r>
              <a:rPr lang="en"/>
              <a:t>Practice data-driven storytelling to communicate findings effectively.</a:t>
            </a: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54395"/>
            </a:pPr>
            <a:r>
              <a:rPr lang="en" sz="4853"/>
              <a:t>Use Case: Analyzing AP Course Access with Civil Rights Data (Google Data Studio) (Cont’d)</a:t>
            </a:r>
            <a:endParaRPr sz="7253"/>
          </a:p>
          <a:p>
            <a:pPr>
              <a:spcBef>
                <a:spcPts val="3200"/>
              </a:spcBef>
            </a:pPr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body" idx="1"/>
          </p:nvPr>
        </p:nvSpPr>
        <p:spPr>
          <a:xfrm>
            <a:off x="2994800" y="3517600"/>
            <a:ext cx="205224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Connection to AI:</a:t>
            </a:r>
            <a:endParaRPr b="1"/>
          </a:p>
          <a:p>
            <a:pPr>
              <a:spcBef>
                <a:spcPts val="3200"/>
              </a:spcBef>
            </a:pPr>
            <a:r>
              <a:rPr lang="en"/>
              <a:t>Data cleaning and preparation often involve AI-powered tools.</a:t>
            </a:r>
            <a:endParaRPr/>
          </a:p>
          <a:p>
            <a:r>
              <a:rPr lang="en"/>
              <a:t>Data exploration and visualization can be enhanced by AI-driven insights.</a:t>
            </a:r>
            <a:endParaRPr/>
          </a:p>
          <a:p>
            <a:pPr marL="0" indent="0">
              <a:spcBef>
                <a:spcPts val="3200"/>
              </a:spcBef>
              <a:buClr>
                <a:schemeClr val="dk1"/>
              </a:buClr>
              <a:buSzPts val="1100"/>
              <a:buNone/>
            </a:pP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309" name="Google Shape;3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3169" y="7562007"/>
            <a:ext cx="7544867" cy="580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468" y="7952595"/>
            <a:ext cx="5430600" cy="301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4135" y="11188735"/>
            <a:ext cx="8812067" cy="19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Interaction with Low-Code/No Code Tools</a:t>
            </a:r>
            <a:endParaRPr/>
          </a:p>
        </p:txBody>
      </p:sp>
      <p:sp>
        <p:nvSpPr>
          <p:cNvPr id="317" name="Google Shape;317;p19"/>
          <p:cNvSpPr txBox="1">
            <a:spLocks noGrp="1"/>
          </p:cNvSpPr>
          <p:nvPr>
            <p:ph type="body" idx="1"/>
          </p:nvPr>
        </p:nvSpPr>
        <p:spPr>
          <a:xfrm>
            <a:off x="3476800" y="3319067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"/>
              <a:t>Students gain practical skills in data analysis and visualization.</a:t>
            </a:r>
            <a:endParaRPr/>
          </a:p>
          <a:p>
            <a:r>
              <a:rPr lang="en"/>
              <a:t>Faculty can foster data literacy and critical thinking.</a:t>
            </a:r>
            <a:endParaRPr/>
          </a:p>
          <a:p>
            <a:r>
              <a:rPr lang="en"/>
              <a:t>The project promotes equity-focused inquiry and potential for social impact.</a:t>
            </a:r>
            <a:endParaRPr/>
          </a:p>
          <a:p>
            <a:r>
              <a:rPr lang="en"/>
              <a:t>Skill development and increased engagement with data analysis.</a:t>
            </a:r>
            <a:endParaRPr/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Faculty Resources</a:t>
            </a:r>
            <a:endParaRPr/>
          </a:p>
          <a:p>
            <a:endParaRPr/>
          </a:p>
        </p:txBody>
      </p:sp>
      <p:sp>
        <p:nvSpPr>
          <p:cNvPr id="323" name="Google Shape;323;p20"/>
          <p:cNvSpPr txBox="1">
            <a:spLocks noGrp="1"/>
          </p:cNvSpPr>
          <p:nvPr>
            <p:ph type="body" idx="1"/>
          </p:nvPr>
        </p:nvSpPr>
        <p:spPr>
          <a:xfrm>
            <a:off x="3476800" y="3315733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>
              <a:buNone/>
            </a:pPr>
            <a:r>
              <a:rPr lang="en" sz="4267" b="1"/>
              <a:t>Tutorials &amp; Courses</a:t>
            </a:r>
            <a:endParaRPr sz="4267" b="1"/>
          </a:p>
          <a:p>
            <a:pPr indent="-880544">
              <a:spcBef>
                <a:spcPts val="3200"/>
              </a:spcBef>
              <a:buSzPts val="1600"/>
            </a:pPr>
            <a:r>
              <a:rPr lang="en" sz="4267" b="1" u="sng">
                <a:solidFill>
                  <a:schemeClr val="hlink"/>
                </a:solidFill>
                <a:hlinkClick r:id="rId3"/>
              </a:rPr>
              <a:t>Google Data Analytics Certificates</a:t>
            </a:r>
            <a:r>
              <a:rPr lang="en" sz="4267" b="1"/>
              <a:t> - </a:t>
            </a:r>
            <a:r>
              <a:rPr lang="en" sz="4267"/>
              <a:t>These certificates hosted on Coursera, can help people learn about R programming, SQL, Python, Tableau and more while gaining industry standard microcredentials.</a:t>
            </a:r>
            <a:endParaRPr sz="4267"/>
          </a:p>
          <a:p>
            <a:pPr indent="-880544">
              <a:buSzPts val="1600"/>
            </a:pPr>
            <a:r>
              <a:rPr lang="en" sz="4267" b="1" u="sng">
                <a:solidFill>
                  <a:schemeClr val="hlink"/>
                </a:solidFill>
                <a:hlinkClick r:id="rId4"/>
              </a:rPr>
              <a:t>"No-Code Data Analysis with KNIME"</a:t>
            </a:r>
            <a:r>
              <a:rPr lang="en" sz="4267"/>
              <a:t> - This free, interactive tutorial provides a hands-on introduction to KNIME, a popular open-source platform for data analysis and visualization without coding.</a:t>
            </a:r>
            <a:endParaRPr sz="4267"/>
          </a:p>
          <a:p>
            <a:r>
              <a:rPr lang="en" sz="4267" b="1" u="sng">
                <a:solidFill>
                  <a:schemeClr val="hlink"/>
                </a:solidFill>
                <a:hlinkClick r:id="rId5"/>
              </a:rPr>
              <a:t>"Introduction to Microsoft Power BI"</a:t>
            </a:r>
            <a:r>
              <a:rPr lang="en" sz="4267"/>
              <a:t> - This Microsoft-led course provides an overview of Power BI's capabilities for data visualization and reporting, suitable for those with basic </a:t>
            </a:r>
            <a:r>
              <a:rPr lang="en"/>
              <a:t>data literacy.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Recap</a:t>
            </a: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body" idx="1"/>
          </p:nvPr>
        </p:nvSpPr>
        <p:spPr>
          <a:xfrm>
            <a:off x="3476800" y="3469200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These tools enable faculty and students to:</a:t>
            </a:r>
            <a:endParaRPr b="1"/>
          </a:p>
          <a:p>
            <a:pPr>
              <a:spcBef>
                <a:spcPts val="3200"/>
              </a:spcBef>
            </a:pPr>
            <a:r>
              <a:rPr lang="en"/>
              <a:t>Unlock data-driven insights without extensive coding knowledge</a:t>
            </a:r>
            <a:endParaRPr/>
          </a:p>
          <a:p>
            <a:r>
              <a:rPr lang="en"/>
              <a:t>Enhance research, teaching, and learning experiences</a:t>
            </a:r>
            <a:endParaRPr/>
          </a:p>
          <a:p>
            <a:r>
              <a:rPr lang="en"/>
              <a:t>Foster a culture of data literacy and informed decision-making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"/>
          <p:cNvSpPr txBox="1">
            <a:spLocks noGrp="1"/>
          </p:cNvSpPr>
          <p:nvPr>
            <p:ph type="title"/>
          </p:nvPr>
        </p:nvSpPr>
        <p:spPr>
          <a:xfrm>
            <a:off x="3476800" y="1596200"/>
            <a:ext cx="18748000" cy="2664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r>
              <a:rPr lang="en"/>
              <a:t>Contact Information</a:t>
            </a:r>
            <a:endParaRPr/>
          </a:p>
        </p:txBody>
      </p:sp>
      <p:sp>
        <p:nvSpPr>
          <p:cNvPr id="340" name="Google Shape;340;p23"/>
          <p:cNvSpPr txBox="1">
            <a:spLocks noGrp="1"/>
          </p:cNvSpPr>
          <p:nvPr>
            <p:ph type="body" idx="1"/>
          </p:nvPr>
        </p:nvSpPr>
        <p:spPr>
          <a:xfrm>
            <a:off x="2818000" y="4471267"/>
            <a:ext cx="18748000" cy="6777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H. Justin Ballenger, Ph.D.  </a:t>
            </a:r>
            <a:endParaRPr sz="4765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Assistant Professor of STEM Education  </a:t>
            </a:r>
            <a:endParaRPr sz="4765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Co-PI </a:t>
            </a:r>
            <a:r>
              <a:rPr lang="en" sz="4765" b="1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NSF-iAAMCS</a:t>
            </a:r>
            <a:endParaRPr sz="4765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Research Lead, </a:t>
            </a:r>
            <a:r>
              <a:rPr lang="en" sz="4765" b="1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NSF-National Data Science Alliance </a:t>
            </a:r>
            <a:endParaRPr sz="4765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Division of Professional and Continuing Studies</a:t>
            </a:r>
            <a:r>
              <a:rPr lang="en" sz="4765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4765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Affiliated Faculty, Morehouse Center for Excellence in Education</a:t>
            </a:r>
            <a:r>
              <a:rPr lang="en" sz="4765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4765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>
                <a:solidFill>
                  <a:srgbClr val="94165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MOREHOUSE COLLEGE </a:t>
            </a:r>
            <a:r>
              <a:rPr lang="en" sz="4765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| </a:t>
            </a:r>
            <a:r>
              <a:rPr lang="en" sz="4765" b="1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www.morehouse.edu</a:t>
            </a:r>
            <a:r>
              <a:rPr lang="en" sz="4765" b="1" u="sng">
                <a:solidFill>
                  <a:srgbClr val="0072C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4765" b="1" u="sng">
              <a:solidFill>
                <a:srgbClr val="0072C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 u="sng">
                <a:solidFill>
                  <a:srgbClr val="0072C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830 Westview Drive, S.W. | Atlanta, GA 30314-3773</a:t>
            </a:r>
            <a:r>
              <a:rPr lang="en" sz="4765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4765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105000"/>
              </a:lnSpc>
              <a:buSzPts val="1018"/>
              <a:buNone/>
            </a:pPr>
            <a:r>
              <a:rPr lang="en" sz="4765" b="1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horace.ballenger@morehouse.edu</a:t>
            </a:r>
            <a:endParaRPr sz="4765" b="1" u="sng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Aft>
                <a:spcPts val="3200"/>
              </a:spcAft>
              <a:buSzPts val="1018"/>
              <a:buNone/>
            </a:pPr>
            <a:endParaRPr sz="3205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3228235" y="1763368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1025867" y="1786000"/>
            <a:ext cx="1716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SzPts val="4000"/>
            </a:pPr>
            <a:r>
              <a:rPr lang="en" sz="10667" b="1">
                <a:solidFill>
                  <a:srgbClr val="FF9900"/>
                </a:solidFill>
              </a:rPr>
              <a:t>Use Cases</a:t>
            </a:r>
            <a:endParaRPr sz="10667" b="1">
              <a:solidFill>
                <a:srgbClr val="FF9900"/>
              </a:solidFill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Melanie Hoag -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 Creating an AI Assistant 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Andrew Bell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Four Use Cases in a First Year Seminar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Justin Ballenger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Role for GenAI in Data Science Courses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lnSpc>
                <a:spcPct val="115000"/>
              </a:lnSpc>
              <a:buSzPts val="2300"/>
              <a:buFont typeface="Open Sans"/>
              <a:buChar char="●"/>
            </a:pPr>
            <a:r>
              <a:rPr lang="en" sz="6133">
                <a:latin typeface="Open Sans"/>
                <a:ea typeface="Open Sans"/>
                <a:cs typeface="Open Sans"/>
                <a:sym typeface="Open Sans"/>
              </a:rPr>
              <a:t>Saif Mehkari - </a:t>
            </a:r>
            <a:r>
              <a:rPr lang="en" sz="6133" b="1">
                <a:latin typeface="Open Sans"/>
                <a:ea typeface="Open Sans"/>
                <a:cs typeface="Open Sans"/>
                <a:sym typeface="Open Sans"/>
              </a:rPr>
              <a:t>A Strategy for Deploying GenAI Tools Campus-wide</a:t>
            </a:r>
            <a:endParaRPr sz="6133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B47B4C-1D29-B774-1C89-940F739756FE}"/>
              </a:ext>
            </a:extLst>
          </p:cNvPr>
          <p:cNvSpPr/>
          <p:nvPr/>
        </p:nvSpPr>
        <p:spPr>
          <a:xfrm>
            <a:off x="1025867" y="8157411"/>
            <a:ext cx="21930386" cy="28153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96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831221" y="1985533"/>
            <a:ext cx="22721600" cy="54736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/>
          <a:p>
            <a:pPr algn="l"/>
            <a:r>
              <a:rPr lang="en" dirty="0">
                <a:solidFill>
                  <a:srgbClr val="99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ChatGPT Plus Clone</a:t>
            </a:r>
            <a:endParaRPr dirty="0">
              <a:solidFill>
                <a:srgbClr val="99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600" cy="2113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algn="l"/>
            <a:r>
              <a:rPr lang="en" dirty="0">
                <a:solidFill>
                  <a:srgbClr val="000066"/>
                </a:solidFill>
              </a:rPr>
              <a:t>A tool for democratizing GenAI in Teaching &amp; Learning</a:t>
            </a:r>
            <a:endParaRPr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5521600" cy="1018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/>
          <a:p>
            <a:r>
              <a:rPr lang="en" sz="6133"/>
              <a:t>Generative AI Impact On Course Design</a:t>
            </a:r>
            <a:endParaRPr sz="6133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334" y="1763334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5013733" y="628935"/>
            <a:ext cx="58648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Are there obsolete or new learning objectives? 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14772267" y="1"/>
            <a:ext cx="8676800" cy="418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How can generative AI make learning more efficient?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What new learning opportunities arise with the help of generative AI assistants?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In what ways does generative AI harm learning?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In what ways can generative AI make teaching more inclusive?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1784000" y="11952601"/>
            <a:ext cx="86312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What kinds of assessments are no longer effective ways of evaluating learning and understanding? 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013733" y="10465600"/>
            <a:ext cx="86312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What will be the new kinds of assessment strategies that result from this transformational shift?</a:t>
            </a:r>
            <a:endParaRPr sz="2667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2526933" cy="9034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Andrew created a Faculty Learning Community at UR to explore AI use in teaching &amp; learning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We quickly realized two big structural issues: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○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Expensive ($20+ per platform per user per month)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○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Hard to talk across platforms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1025867" y="1786000"/>
            <a:ext cx="160152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Quick History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2526933" cy="9034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How expensive?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A single class at UR has roughly 16 students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Over one semester of using just ChatGPT Plus: $20 x 17 x 4 = $1360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For all of campus, this cost would balloon to roughly $350K per semester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With added data privacy, the cost would be roughly $425K per semester</a:t>
            </a:r>
          </a:p>
        </p:txBody>
      </p:sp>
      <p:sp>
        <p:nvSpPr>
          <p:cNvPr id="97" name="Google Shape;97;p19"/>
          <p:cNvSpPr txBox="1"/>
          <p:nvPr/>
        </p:nvSpPr>
        <p:spPr>
          <a:xfrm>
            <a:off x="1025867" y="1786000"/>
            <a:ext cx="160152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Cost Prohibitive</a:t>
            </a:r>
            <a:endParaRPr sz="10667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200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795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Use the OpenAI API to create clone</a:t>
            </a: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The API charges by usage (vs. a flat rate), this results in significantly lower cost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API also provides better security and data privacy</a:t>
            </a: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So same as basic ChatGPT Plus, just with our own designed frontend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>
              <a:spcBef>
                <a:spcPts val="3200"/>
              </a:spcBef>
              <a:spcAft>
                <a:spcPts val="3200"/>
              </a:spcAft>
              <a:buNone/>
            </a:pPr>
            <a:endParaRPr sz="6133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1025867" y="1786000"/>
            <a:ext cx="160152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Our Solution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831200" y="3043467"/>
            <a:ext cx="23552800" cy="9795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Approx. Usage Stats (for FLC):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53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2000+ requests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3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0.5 million+ words generated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53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100+ minutes transcribed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53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700+ images created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53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Total cost &lt; $100</a:t>
            </a:r>
            <a:endParaRPr sz="53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Used beyond FLC participants (60+ accounts)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We also provided temporary access to students in a few classes</a:t>
            </a:r>
            <a:endParaRPr sz="6133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1025867" y="909067"/>
            <a:ext cx="200824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ChatGPT Plus Clone Usage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6897412" y="4724163"/>
            <a:ext cx="10589176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Live Tool Demo</a:t>
            </a:r>
            <a:endParaRPr sz="10667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01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2721600" cy="9219867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Benefits: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Significantly cheaper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Can provide tools missing from ChatGPT (TTS and STT)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Can add tools from other vendors with the same interface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Better data privacy terms</a:t>
            </a:r>
          </a:p>
          <a:p>
            <a:pPr marL="1439351" lvl="1" indent="0">
              <a:buClr>
                <a:schemeClr val="dk1"/>
              </a:buClr>
              <a:buSzPts val="2300"/>
              <a:buNone/>
            </a:pPr>
            <a:endParaRPr lang="en-US" sz="5067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439351" lvl="1" indent="0">
              <a:buClr>
                <a:schemeClr val="dk1"/>
              </a:buClr>
              <a:buSzPts val="2300"/>
              <a:buNone/>
            </a:pPr>
            <a:endParaRPr sz="5067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025867" y="1786000"/>
            <a:ext cx="186416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Benefits &amp; Costs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2721600" cy="9219867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Costs: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In-House maintenance and support can be costly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Cannot provide all the features from ChatGPT Plus (as some are not available on API)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Some of the more advanced features such as those requiring RAG are quite expensive (so may not be cost effective on this tool)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endParaRPr sz="5067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025867" y="1786000"/>
            <a:ext cx="186416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Benefits &amp; Costs</a:t>
            </a:r>
            <a:endParaRPr sz="10667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56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466171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The tool was put together hastily and added on to over the semester, so we are reengineering it from scratch</a:t>
            </a:r>
          </a:p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New features: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Under the hood technical improvements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Adding tools from Anthropic &amp; Google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Better logging and chat history features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5067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UR specific administrative tools</a:t>
            </a:r>
          </a:p>
          <a:p>
            <a:pPr marL="1439351" lvl="1" indent="0">
              <a:buClr>
                <a:schemeClr val="dk1"/>
              </a:buClr>
              <a:buSzPts val="2300"/>
              <a:buNone/>
            </a:pPr>
            <a:endParaRPr sz="5067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 sz="6133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1025866" y="1786000"/>
            <a:ext cx="18986253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What we are currently doing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831200" y="3920400"/>
            <a:ext cx="23552800" cy="9466171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indent="-999079">
              <a:buClr>
                <a:schemeClr val="dk1"/>
              </a:buClr>
              <a:buSzPts val="2300"/>
              <a:buFont typeface="Open Sans"/>
              <a:buChar char="●"/>
            </a:pP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Later this semester we hope to release a general version on </a:t>
            </a:r>
            <a:r>
              <a:rPr lang="en-US" sz="6133" b="1" dirty="0" err="1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github</a:t>
            </a:r>
            <a:r>
              <a:rPr lang="en-US" sz="6133" b="1" dirty="0">
                <a:solidFill>
                  <a:srgbClr val="000066"/>
                </a:solidFill>
                <a:latin typeface="Open Sans"/>
                <a:ea typeface="Open Sans"/>
                <a:cs typeface="Open Sans"/>
                <a:sym typeface="Open Sans"/>
              </a:rPr>
              <a:t> for anyone to use</a:t>
            </a:r>
          </a:p>
          <a:p>
            <a:pPr lvl="1" indent="-999079">
              <a:buClr>
                <a:schemeClr val="dk1"/>
              </a:buClr>
              <a:buSzPts val="2300"/>
              <a:buFont typeface="Open Sans"/>
              <a:buChar char="●"/>
            </a:pPr>
            <a:endParaRPr sz="5067" b="1" dirty="0">
              <a:solidFill>
                <a:srgbClr val="0000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3200"/>
              </a:spcBef>
              <a:spcAft>
                <a:spcPts val="3200"/>
              </a:spcAft>
              <a:buNone/>
            </a:pPr>
            <a:endParaRPr sz="6133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1025867" y="1786000"/>
            <a:ext cx="170184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Take-away</a:t>
            </a:r>
            <a:endParaRPr sz="10667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98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8142170" y="4724163"/>
            <a:ext cx="8099661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b="1" dirty="0">
                <a:solidFill>
                  <a:srgbClr val="990000"/>
                </a:solidFill>
              </a:rPr>
              <a:t>Questions</a:t>
            </a:r>
            <a:endParaRPr sz="10667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5521600" cy="101896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/>
          <a:p>
            <a:r>
              <a:rPr lang="en" sz="6133"/>
              <a:t>Generative AI Impact On Course Design</a:t>
            </a:r>
            <a:endParaRPr sz="6133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334" y="1763334"/>
            <a:ext cx="17927509" cy="101892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5013733" y="628935"/>
            <a:ext cx="58648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Are there obsolete or new learning objectives? 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14772267" y="1"/>
            <a:ext cx="8676800" cy="418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How can generative AI make learning more efficient?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What new learning opportunities arise with the help of generative AI assistants?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In what ways does generative AI harm learning? </a:t>
            </a:r>
            <a:endParaRPr sz="2667">
              <a:solidFill>
                <a:schemeClr val="dk2"/>
              </a:solidFill>
            </a:endParaRPr>
          </a:p>
          <a:p>
            <a:endParaRPr sz="2667">
              <a:solidFill>
                <a:schemeClr val="dk2"/>
              </a:solidFill>
            </a:endParaRPr>
          </a:p>
          <a:p>
            <a:r>
              <a:rPr lang="en" sz="2667">
                <a:solidFill>
                  <a:schemeClr val="dk2"/>
                </a:solidFill>
              </a:rPr>
              <a:t>In what ways can generative AI make teaching more inclusive?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11784000" y="11952601"/>
            <a:ext cx="86312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What kinds of assessments are no longer effective ways of evaluating learning and understanding? 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5013733" y="10465600"/>
            <a:ext cx="8631200" cy="131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2667">
                <a:solidFill>
                  <a:schemeClr val="dk2"/>
                </a:solidFill>
              </a:rPr>
              <a:t>What will be the new kinds of assessment strategies that result from this transformational shift?</a:t>
            </a:r>
            <a:endParaRPr sz="2667">
              <a:solidFill>
                <a:schemeClr val="dk2"/>
              </a:solidFill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-34800" y="-14200"/>
            <a:ext cx="24384000" cy="13716000"/>
          </a:xfrm>
          <a:prstGeom prst="rect">
            <a:avLst/>
          </a:prstGeom>
          <a:solidFill>
            <a:srgbClr val="FFFFFF">
              <a:alpha val="841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ctr"/>
            <a:endParaRPr sz="3733"/>
          </a:p>
        </p:txBody>
      </p:sp>
      <p:sp>
        <p:nvSpPr>
          <p:cNvPr id="115" name="Google Shape;115;p20"/>
          <p:cNvSpPr txBox="1"/>
          <p:nvPr/>
        </p:nvSpPr>
        <p:spPr>
          <a:xfrm>
            <a:off x="8686867" y="4238369"/>
            <a:ext cx="13772000" cy="541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10667" i="1">
                <a:solidFill>
                  <a:schemeClr val="dk2"/>
                </a:solidFill>
              </a:rPr>
              <a:t>But… </a:t>
            </a:r>
            <a:r>
              <a:rPr lang="en" sz="10667" b="1" i="1">
                <a:solidFill>
                  <a:schemeClr val="dk2"/>
                </a:solidFill>
              </a:rPr>
              <a:t>where should we explore first</a:t>
            </a:r>
            <a:r>
              <a:rPr lang="en" sz="10667" i="1">
                <a:solidFill>
                  <a:schemeClr val="dk2"/>
                </a:solidFill>
              </a:rPr>
              <a:t> and </a:t>
            </a:r>
            <a:r>
              <a:rPr lang="en" sz="10667" b="1" i="1">
                <a:solidFill>
                  <a:schemeClr val="dk2"/>
                </a:solidFill>
              </a:rPr>
              <a:t>how</a:t>
            </a:r>
            <a:r>
              <a:rPr lang="en" sz="10667" i="1">
                <a:solidFill>
                  <a:schemeClr val="dk2"/>
                </a:solidFill>
              </a:rPr>
              <a:t>?</a:t>
            </a:r>
            <a:endParaRPr sz="10667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/>
        </p:nvSpPr>
        <p:spPr>
          <a:xfrm>
            <a:off x="1051600" y="4970001"/>
            <a:ext cx="11140800" cy="21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ctr">
              <a:buSzPts val="4000"/>
            </a:pPr>
            <a:endParaRPr sz="10667" b="1">
              <a:solidFill>
                <a:srgbClr val="990000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1051600" y="1137667"/>
            <a:ext cx="12443200" cy="1083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9067" b="1">
                <a:solidFill>
                  <a:srgbClr val="FF9900"/>
                </a:solidFill>
              </a:rPr>
              <a:t>Identify your general teaching and learning challenges:</a:t>
            </a:r>
            <a:endParaRPr sz="9067" b="1">
              <a:solidFill>
                <a:srgbClr val="FF9900"/>
              </a:solidFill>
            </a:endParaRPr>
          </a:p>
          <a:p>
            <a:pPr>
              <a:buSzPts val="4000"/>
            </a:pPr>
            <a:r>
              <a:rPr lang="en" sz="8000" b="1">
                <a:solidFill>
                  <a:schemeClr val="dk1"/>
                </a:solidFill>
              </a:rPr>
              <a:t>What obstacles do you encounter in your teaching? In what ways do your students struggle to learn?</a:t>
            </a:r>
            <a:endParaRPr sz="8000" b="1">
              <a:solidFill>
                <a:schemeClr val="dk1"/>
              </a:solidFill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7600" y="1897267"/>
            <a:ext cx="10076400" cy="100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3070</Words>
  <Application>Microsoft Office PowerPoint</Application>
  <PresentationFormat>Custom</PresentationFormat>
  <Paragraphs>397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4" baseType="lpstr">
      <vt:lpstr>Poppins</vt:lpstr>
      <vt:lpstr>Maven Pro</vt:lpstr>
      <vt:lpstr>Helvetica Neue Light</vt:lpstr>
      <vt:lpstr>Open Sans Medium</vt:lpstr>
      <vt:lpstr>Roboto Medium</vt:lpstr>
      <vt:lpstr>Krona One</vt:lpstr>
      <vt:lpstr>Calibri</vt:lpstr>
      <vt:lpstr>Inter Medium</vt:lpstr>
      <vt:lpstr>Roboto</vt:lpstr>
      <vt:lpstr>Open Sans</vt:lpstr>
      <vt:lpstr>Open Sans SemiBold</vt:lpstr>
      <vt:lpstr>Arial</vt:lpstr>
      <vt:lpstr>Helvetica Neue</vt:lpstr>
      <vt:lpstr>Lato Light</vt:lpstr>
      <vt:lpstr>21_BasicWhite</vt:lpstr>
      <vt:lpstr>A Generative AI Toolset for Student Centered Learning</vt:lpstr>
      <vt:lpstr>PowerPoint Presentation</vt:lpstr>
      <vt:lpstr>PowerPoint Presentation</vt:lpstr>
      <vt:lpstr>PowerPoint Presentation</vt:lpstr>
      <vt:lpstr>Structure Courses for Learning</vt:lpstr>
      <vt:lpstr>What are the most relevant questions you have when considering AI’s role in these phases?</vt:lpstr>
      <vt:lpstr>Generative AI Impact On Course Design</vt:lpstr>
      <vt:lpstr>Generative AI Impact On Course Design</vt:lpstr>
      <vt:lpstr>PowerPoint Presentation</vt:lpstr>
      <vt:lpstr>PowerPoint Presentation</vt:lpstr>
      <vt:lpstr>PowerPoint Presentation</vt:lpstr>
      <vt:lpstr>Creating an AI Assistant</vt:lpstr>
      <vt:lpstr>Why</vt:lpstr>
      <vt:lpstr>AI assistant creation</vt:lpstr>
      <vt:lpstr>AI assistant creation</vt:lpstr>
      <vt:lpstr>AI assistant creation</vt:lpstr>
      <vt:lpstr>AI assistant creation</vt:lpstr>
      <vt:lpstr>Interact with the Hugging Chat AI Assistant</vt:lpstr>
      <vt:lpstr>Interact with the Hugging Chat AI Assistant</vt:lpstr>
      <vt:lpstr>Interact with the Hugging Chat AI Assistant</vt:lpstr>
      <vt:lpstr>Creating an AI Assistant</vt:lpstr>
      <vt:lpstr>Thank You !! 🙂</vt:lpstr>
      <vt:lpstr>PowerPoint Presentation</vt:lpstr>
      <vt:lpstr>Learning Objective:  Enhance Critical Thinking, Reading, and Writing Skills via Incremental Improvement Across Assignments</vt:lpstr>
      <vt:lpstr>PowerPoint Presentation</vt:lpstr>
      <vt:lpstr>What does your assignment description assume your students know?</vt:lpstr>
      <vt:lpstr>What does your assignment description assume your students know?</vt:lpstr>
      <vt:lpstr>More robust, inclusive assignment descriptions</vt:lpstr>
      <vt:lpstr>Building a Good Prompt</vt:lpstr>
      <vt:lpstr>Building a Good Prompt</vt:lpstr>
      <vt:lpstr>Building a Good Prompt</vt:lpstr>
      <vt:lpstr>More robust, inclusive assignment descriptions</vt:lpstr>
      <vt:lpstr>Works two ways</vt:lpstr>
      <vt:lpstr>Works two ways</vt:lpstr>
      <vt:lpstr>PowerPoint Presentation</vt:lpstr>
      <vt:lpstr>Reading the same comparison 14x is boring…</vt:lpstr>
      <vt:lpstr>Students Use chatGPT to Find Unique Topic</vt:lpstr>
      <vt:lpstr>PowerPoint Presentation</vt:lpstr>
      <vt:lpstr>PowerPoint Presentation</vt:lpstr>
      <vt:lpstr>Did Anyone Review This Paper Before You Turned It In?</vt:lpstr>
      <vt:lpstr>The Power of a Helpful Editor (second reader)</vt:lpstr>
      <vt:lpstr>What is your writing process?</vt:lpstr>
      <vt:lpstr>Barriers to getting helpful editing support</vt:lpstr>
      <vt:lpstr>Class Discussion: What challenges do you have in writing? </vt:lpstr>
      <vt:lpstr>A Easily Accessible and Helpful Second Reader</vt:lpstr>
      <vt:lpstr>Reflection: As part of their assignment, students are required to reflect on the usefulness of their writing consultant GPT</vt:lpstr>
      <vt:lpstr>A Easily Accessible and Helpful Second Reader</vt:lpstr>
      <vt:lpstr>Create new avenues of accessing difficult texts</vt:lpstr>
      <vt:lpstr>Barriers to successful class discussions based on critical reading</vt:lpstr>
      <vt:lpstr>Barriers to successful class discussions based on critical reading</vt:lpstr>
      <vt:lpstr>How would you engineer a tool to help your students prepare for your discussion? </vt:lpstr>
      <vt:lpstr>Create new avenues of accessing difficult texts</vt:lpstr>
      <vt:lpstr>Create new avenues of accessing difficult texts</vt:lpstr>
      <vt:lpstr>Create new avenues of accessing difficult texts</vt:lpstr>
      <vt:lpstr>Create new avenues of accessing difficult texts</vt:lpstr>
      <vt:lpstr>Create new avenues of accessing difficult texts</vt:lpstr>
      <vt:lpstr>PowerPoint Presentation</vt:lpstr>
      <vt:lpstr>Low Code/No Code Tools for Data Analysis </vt:lpstr>
      <vt:lpstr>Introduction</vt:lpstr>
      <vt:lpstr>PowerPoint Presentation</vt:lpstr>
      <vt:lpstr>Benefits of Low-Code/No Code Tools</vt:lpstr>
      <vt:lpstr>Use Case: Analyzing AP Course Access with Civil Rights Data (Google Data Studio) </vt:lpstr>
      <vt:lpstr>Use Case: Analyzing AP Course Access with Civil Rights Data (Google Data Studio) (Cont’d) </vt:lpstr>
      <vt:lpstr>Interaction with Low-Code/No Code Tools</vt:lpstr>
      <vt:lpstr>Faculty Resources </vt:lpstr>
      <vt:lpstr>Recap</vt:lpstr>
      <vt:lpstr>Contact Information</vt:lpstr>
      <vt:lpstr>PowerPoint Presentation</vt:lpstr>
      <vt:lpstr>ChatGPT Plus Clone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 Grace Neville</dc:creator>
  <cp:lastModifiedBy>Mary Grace Neville</cp:lastModifiedBy>
  <cp:revision>3</cp:revision>
  <dcterms:modified xsi:type="dcterms:W3CDTF">2024-08-23T20:17:22Z</dcterms:modified>
</cp:coreProperties>
</file>