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62" r:id="rId3"/>
    <p:sldId id="301" r:id="rId4"/>
    <p:sldId id="302" r:id="rId5"/>
    <p:sldId id="303" r:id="rId6"/>
    <p:sldId id="263" r:id="rId7"/>
    <p:sldId id="266" r:id="rId8"/>
    <p:sldId id="267" r:id="rId9"/>
    <p:sldId id="269" r:id="rId10"/>
    <p:sldId id="270" r:id="rId11"/>
    <p:sldId id="294" r:id="rId12"/>
    <p:sldId id="295" r:id="rId13"/>
    <p:sldId id="300" r:id="rId14"/>
    <p:sldId id="271" r:id="rId15"/>
    <p:sldId id="272" r:id="rId16"/>
    <p:sldId id="274" r:id="rId17"/>
    <p:sldId id="275" r:id="rId18"/>
    <p:sldId id="276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4526"/>
  </p:normalViewPr>
  <p:slideViewPr>
    <p:cSldViewPr snapToGrid="0" snapToObjects="1">
      <p:cViewPr varScale="1">
        <p:scale>
          <a:sx n="132" d="100"/>
          <a:sy n="132" d="100"/>
        </p:scale>
        <p:origin x="104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C8920-B888-1C44-8C67-CA9E09E5A753}" type="datetimeFigureOut">
              <a:rPr lang="en-US" smtClean="0"/>
              <a:t>7/24/24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68961-FB5A-E142-ABFF-F233B2281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01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" y="3408946"/>
            <a:ext cx="4844716" cy="975895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" y="4384842"/>
            <a:ext cx="4630821" cy="659731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431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38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1371600"/>
            <a:ext cx="8229600" cy="3086100"/>
          </a:xfrm>
          <a:prstGeom prst="rect">
            <a:avLst/>
          </a:prstGeom>
        </p:spPr>
        <p:txBody>
          <a:bodyPr/>
          <a:lstStyle>
            <a:lvl1pPr>
              <a:defRPr sz="1650" baseline="0">
                <a:latin typeface="Trebuchet MS" pitchFamily="34" charset="0"/>
                <a:cs typeface="Arial" pitchFamily="34" charset="0"/>
              </a:defRPr>
            </a:lvl1pPr>
            <a:lvl2pPr>
              <a:defRPr sz="1650">
                <a:latin typeface="Trebuchet MS" pitchFamily="34" charset="0"/>
                <a:cs typeface="Arial" pitchFamily="34" charset="0"/>
              </a:defRPr>
            </a:lvl2pPr>
            <a:lvl3pPr>
              <a:defRPr sz="1650">
                <a:latin typeface="Trebuchet MS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/>
              <a:t>Insert bulleted text (at least 22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533400" y="228600"/>
            <a:ext cx="4800600" cy="914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100" b="1" cap="none" baseline="0">
                <a:latin typeface="Trebuchet MS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Headline (28 </a:t>
            </a:r>
            <a:r>
              <a:rPr lang="en-US" dirty="0" err="1"/>
              <a:t>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74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969" y="3007895"/>
            <a:ext cx="5686926" cy="1042736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69" y="4050631"/>
            <a:ext cx="5058610" cy="9672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70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692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665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66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665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79" y="3612650"/>
            <a:ext cx="6623133" cy="1021556"/>
          </a:xfrm>
        </p:spPr>
        <p:txBody>
          <a:bodyPr anchor="t"/>
          <a:lstStyle>
            <a:lvl1pPr algn="l">
              <a:defRPr sz="4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044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484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83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04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8" r:id="rId4"/>
    <p:sldLayoutId id="2147483659" r:id="rId5"/>
    <p:sldLayoutId id="2147483660" r:id="rId6"/>
    <p:sldLayoutId id="2147483651" r:id="rId7"/>
    <p:sldLayoutId id="2147483652" r:id="rId8"/>
    <p:sldLayoutId id="2147483656" r:id="rId9"/>
    <p:sldLayoutId id="2147483657" r:id="rId10"/>
    <p:sldLayoutId id="214748366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ATC Arquette Semibold Italic"/>
          <a:ea typeface="+mj-ea"/>
          <a:cs typeface="ATC Arquette Semibold Ital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TC Arquette"/>
          <a:ea typeface="+mn-ea"/>
          <a:cs typeface="ATC Arquett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TC Arquette"/>
          <a:ea typeface="+mn-ea"/>
          <a:cs typeface="ATC Arquett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TC Arquette"/>
          <a:ea typeface="+mn-ea"/>
          <a:cs typeface="ATC Arquett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TC Arquette"/>
          <a:ea typeface="+mn-ea"/>
          <a:cs typeface="ATC Arquett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TC Arquette"/>
          <a:ea typeface="+mn-ea"/>
          <a:cs typeface="ATC Arquett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4753" y="3070463"/>
            <a:ext cx="5515024" cy="2073037"/>
          </a:xfrm>
        </p:spPr>
        <p:txBody>
          <a:bodyPr/>
          <a:lstStyle/>
          <a:p>
            <a:r>
              <a:rPr lang="en-US" sz="3700" b="1" dirty="0">
                <a:latin typeface="ATC Arquette Bold" pitchFamily="2" charset="77"/>
              </a:rPr>
              <a:t>Crisis Management, Leadership and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230824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TC Arquette Bold" pitchFamily="2" charset="77"/>
              </a:rPr>
              <a:t>Communicating in Crisis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375974"/>
            <a:ext cx="4038600" cy="254555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Know the difference between a crisis and a bad day.</a:t>
            </a:r>
          </a:p>
          <a:p>
            <a:r>
              <a:rPr lang="en-US" dirty="0"/>
              <a:t>Know that your initial reaction to a problem can turn it into a crisis. </a:t>
            </a:r>
          </a:p>
          <a:p>
            <a:r>
              <a:rPr lang="en-US" dirty="0"/>
              <a:t>Know that not all issues are yours to own.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2" y="1375974"/>
            <a:ext cx="4038600" cy="254555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Know that many of your audiences will want to know more than you can tell them. </a:t>
            </a:r>
          </a:p>
          <a:p>
            <a:r>
              <a:rPr lang="en-US" dirty="0"/>
              <a:t>Know that sample size matters.</a:t>
            </a:r>
          </a:p>
          <a:p>
            <a:r>
              <a:rPr lang="en-US" dirty="0"/>
              <a:t>Know that your tools may be disrupted.</a:t>
            </a:r>
          </a:p>
        </p:txBody>
      </p:sp>
    </p:spTree>
    <p:extLst>
      <p:ext uri="{BB962C8B-B14F-4D97-AF65-F5344CB8AC3E}">
        <p14:creationId xmlns:p14="http://schemas.microsoft.com/office/powerpoint/2010/main" val="929359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TC Arquette Bold" pitchFamily="2" charset="77"/>
              </a:rPr>
              <a:t>All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600" u="sng" dirty="0">
                <a:latin typeface="ATC Arquette" charset="0"/>
                <a:ea typeface="ATC Arquette" charset="0"/>
                <a:cs typeface="ATC Arquette" charset="0"/>
              </a:rPr>
              <a:t>Must</a:t>
            </a:r>
            <a:r>
              <a:rPr lang="en-US" sz="2600" dirty="0">
                <a:latin typeface="ATC Arquette" charset="0"/>
                <a:ea typeface="ATC Arquette" charset="0"/>
                <a:cs typeface="ATC Arquette" charset="0"/>
              </a:rPr>
              <a:t> lead with genuine care, compassion and/or concern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TC Arquette" charset="0"/>
                <a:ea typeface="ATC Arquette" charset="0"/>
                <a:cs typeface="ATC Arquette" charset="0"/>
              </a:rPr>
              <a:t>Need to have an appropriate level of emotion and leadership expressed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2200" dirty="0">
                <a:latin typeface="ATC Arquette" charset="0"/>
                <a:ea typeface="ATC Arquette" charset="0"/>
                <a:cs typeface="ATC Arquette" charset="0"/>
              </a:rPr>
              <a:t>Sincerity is the ultimate litmus test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TC Arquette" charset="0"/>
                <a:ea typeface="ATC Arquette" charset="0"/>
                <a:cs typeface="ATC Arquette" charset="0"/>
              </a:rPr>
              <a:t>Should focus on the same core language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TC Arquette" charset="0"/>
                <a:ea typeface="ATC Arquette" charset="0"/>
                <a:cs typeface="ATC Arquette" charset="0"/>
              </a:rPr>
              <a:t>You only need</a:t>
            </a:r>
            <a:r>
              <a:rPr lang="en-US" altLang="ja-JP" sz="2200" dirty="0">
                <a:latin typeface="ATC Arquette" charset="0"/>
                <a:ea typeface="ATC Arquette" charset="0"/>
                <a:cs typeface="ATC Arquette" charset="0"/>
              </a:rPr>
              <a:t> three talking points!!</a:t>
            </a:r>
          </a:p>
          <a:p>
            <a:pPr lvl="1">
              <a:lnSpc>
                <a:spcPct val="90000"/>
              </a:lnSpc>
            </a:pPr>
            <a:r>
              <a:rPr lang="en-US" sz="2200" dirty="0">
                <a:latin typeface="ATC Arquette" charset="0"/>
                <a:ea typeface="ATC Arquette" charset="0"/>
                <a:cs typeface="ATC Arquette" charset="0"/>
              </a:rPr>
              <a:t>In a crisis: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latin typeface="ATC Arquette" charset="0"/>
                <a:ea typeface="ATC Arquette" charset="0"/>
                <a:cs typeface="ATC Arquette" charset="0"/>
              </a:rPr>
              <a:t>Review/improvement of procedures/protocols</a:t>
            </a:r>
          </a:p>
          <a:p>
            <a:pPr lvl="2">
              <a:lnSpc>
                <a:spcPct val="90000"/>
              </a:lnSpc>
            </a:pPr>
            <a:r>
              <a:rPr lang="en-US" sz="2200" dirty="0">
                <a:latin typeface="ATC Arquette" charset="0"/>
                <a:ea typeface="ATC Arquette" charset="0"/>
                <a:cs typeface="ATC Arquette" charset="0"/>
              </a:rPr>
              <a:t>What the institution is doing differently, better </a:t>
            </a:r>
            <a:br>
              <a:rPr lang="en-US" sz="2200" dirty="0">
                <a:latin typeface="ATC Arquette" charset="0"/>
                <a:ea typeface="ATC Arquette" charset="0"/>
                <a:cs typeface="ATC Arquette" charset="0"/>
              </a:rPr>
            </a:br>
            <a:r>
              <a:rPr lang="en-US" sz="2200" dirty="0">
                <a:latin typeface="ATC Arquette" charset="0"/>
                <a:ea typeface="ATC Arquette" charset="0"/>
                <a:cs typeface="ATC Arquette" charset="0"/>
              </a:rPr>
              <a:t>to prevent this from happening again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atin typeface="ATC Arquette" charset="0"/>
                <a:ea typeface="ATC Arquette" charset="0"/>
                <a:cs typeface="ATC Arquette" charset="0"/>
              </a:rPr>
              <a:t>Need audience-specific personalization – who needs to hear from us, and what do they need to know?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952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latin typeface="ATC Arquette Bold" pitchFamily="2" charset="77"/>
              </a:rPr>
              <a:t>The Institution’s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600" b="1" dirty="0">
                <a:latin typeface="ATC Arquette Bold" charset="0"/>
                <a:ea typeface="ATC Arquette Bold" charset="0"/>
                <a:cs typeface="ATC Arquette Bold" charset="0"/>
              </a:rPr>
              <a:t>Are: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2000" dirty="0">
                <a:latin typeface="ATC Arquette" charset="0"/>
                <a:ea typeface="ATC Arquette" charset="0"/>
                <a:cs typeface="ATC Arquette" charset="0"/>
              </a:rPr>
              <a:t>To be honest, transparent, work with officials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2000" dirty="0">
                <a:latin typeface="ATC Arquette" charset="0"/>
                <a:ea typeface="ATC Arquette" charset="0"/>
                <a:cs typeface="ATC Arquette" charset="0"/>
              </a:rPr>
              <a:t>Review/improve protocols and safeguards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2000" dirty="0">
                <a:latin typeface="ATC Arquette" charset="0"/>
                <a:ea typeface="ATC Arquette" charset="0"/>
                <a:cs typeface="ATC Arquette" charset="0"/>
              </a:rPr>
              <a:t>To be fair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2000" dirty="0">
                <a:latin typeface="ATC Arquette" charset="0"/>
                <a:ea typeface="ATC Arquette" charset="0"/>
                <a:cs typeface="ATC Arquette" charset="0"/>
              </a:rPr>
              <a:t>Keep the best interest of the institution and the students in mind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latin typeface="ATC Arquette" charset="0"/>
              <a:ea typeface="ATC Arquette" charset="0"/>
              <a:cs typeface="ATC Arquette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600" b="1" dirty="0">
                <a:latin typeface="ATC Arquette Bold" charset="0"/>
                <a:ea typeface="ATC Arquette Bold" charset="0"/>
                <a:cs typeface="ATC Arquette Bold" charset="0"/>
              </a:rPr>
              <a:t>Aren’</a:t>
            </a:r>
            <a:r>
              <a:rPr lang="en-US" altLang="ja-JP" sz="2600" b="1" dirty="0">
                <a:latin typeface="ATC Arquette Bold" charset="0"/>
                <a:ea typeface="ATC Arquette Bold" charset="0"/>
                <a:cs typeface="ATC Arquette Bold" charset="0"/>
              </a:rPr>
              <a:t>t: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2000" dirty="0">
                <a:latin typeface="ATC Arquette" charset="0"/>
                <a:ea typeface="ATC Arquette" charset="0"/>
                <a:cs typeface="ATC Arquette" charset="0"/>
              </a:rPr>
              <a:t>To serve as spokespeople for law enforcement or local officials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2000" dirty="0">
                <a:latin typeface="ATC Arquette" charset="0"/>
                <a:ea typeface="ATC Arquette" charset="0"/>
                <a:cs typeface="ATC Arquette" charset="0"/>
              </a:rPr>
              <a:t>To chastise anyone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2000" dirty="0">
                <a:latin typeface="ATC Arquette" charset="0"/>
                <a:ea typeface="ATC Arquette" charset="0"/>
                <a:cs typeface="ATC Arquette" charset="0"/>
              </a:rPr>
              <a:t>To damn the accused or accuser</a:t>
            </a: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2000" dirty="0">
                <a:latin typeface="ATC Arquette" charset="0"/>
                <a:ea typeface="ATC Arquette" charset="0"/>
                <a:cs typeface="ATC Arquette" charset="0"/>
              </a:rPr>
              <a:t>To take this personally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70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ATC Arquette Bold" pitchFamily="2" charset="77"/>
              </a:rPr>
              <a:t>Is a Communication Necessary?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Comply with all legal mandated communications, but know your audiences will be practical</a:t>
            </a:r>
          </a:p>
          <a:p>
            <a:pPr lvl="1"/>
            <a:r>
              <a:rPr lang="en-US" dirty="0"/>
              <a:t>View your response through the lens of the </a:t>
            </a:r>
            <a:r>
              <a:rPr lang="en-US" dirty="0" err="1"/>
              <a:t>Clery</a:t>
            </a:r>
            <a:r>
              <a:rPr lang="en-US" dirty="0"/>
              <a:t> Act, Title IX, FERPA and </a:t>
            </a:r>
            <a:r>
              <a:rPr lang="en-US" b="1" dirty="0"/>
              <a:t>common sense</a:t>
            </a:r>
          </a:p>
          <a:p>
            <a:r>
              <a:rPr lang="en-US" dirty="0"/>
              <a:t>Can constituents credibly ask:</a:t>
            </a:r>
          </a:p>
          <a:p>
            <a:pPr lvl="1"/>
            <a:r>
              <a:rPr lang="en-US" dirty="0"/>
              <a:t> “What does this mean for me?” </a:t>
            </a:r>
          </a:p>
          <a:p>
            <a:pPr lvl="1"/>
            <a:r>
              <a:rPr lang="en-US" dirty="0"/>
              <a:t>“How am </a:t>
            </a:r>
            <a:r>
              <a:rPr lang="en-US" i="1" dirty="0"/>
              <a:t>I</a:t>
            </a:r>
            <a:r>
              <a:rPr lang="en-US" dirty="0"/>
              <a:t> impacted?”</a:t>
            </a:r>
          </a:p>
          <a:p>
            <a:r>
              <a:rPr lang="en-US" dirty="0"/>
              <a:t>Does the situation run counter to your institution’s ethos OR to your professed leadership vision?</a:t>
            </a:r>
          </a:p>
          <a:p>
            <a:r>
              <a:rPr lang="en-US" dirty="0"/>
              <a:t>Will waiting to communicate be viewed </a:t>
            </a:r>
            <a:br>
              <a:rPr lang="en-US" dirty="0"/>
            </a:br>
            <a:r>
              <a:rPr lang="en-US" dirty="0"/>
              <a:t>as covering or spinning?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7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TC Arquette Bold" pitchFamily="2" charset="77"/>
              </a:rPr>
              <a:t>Common Pitfalls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Communicating too much emotion, not enough leadership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Communicating too much leadership, not enough emotion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Thinking that leadership has to respond to everything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Thinking this is about anything other than the institution and its students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Thinking that communications can fill a leadership void</a:t>
            </a:r>
          </a:p>
        </p:txBody>
      </p:sp>
    </p:spTree>
    <p:extLst>
      <p:ext uri="{BB962C8B-B14F-4D97-AF65-F5344CB8AC3E}">
        <p14:creationId xmlns:p14="http://schemas.microsoft.com/office/powerpoint/2010/main" val="149999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3787" y="3545681"/>
            <a:ext cx="5486400" cy="1103321"/>
          </a:xfrm>
        </p:spPr>
        <p:txBody>
          <a:bodyPr>
            <a:normAutofit/>
          </a:bodyPr>
          <a:lstStyle/>
          <a:p>
            <a:r>
              <a:rPr lang="en-US" dirty="0">
                <a:latin typeface="ATC Arquette" pitchFamily="2" charset="77"/>
              </a:rPr>
              <a:t>Communication is not a substitute for leadership. You cannot communicate your way out of a leadership void.</a:t>
            </a:r>
          </a:p>
        </p:txBody>
      </p:sp>
      <p:pic>
        <p:nvPicPr>
          <p:cNvPr id="6" name="Picture Placeholder 5" descr="A picture containing indoor, auditorium, concert hall, performing arts center&#10;&#10;Description automatically generated">
            <a:extLst>
              <a:ext uri="{FF2B5EF4-FFF2-40B4-BE49-F238E27FC236}">
                <a16:creationId xmlns:a16="http://schemas.microsoft.com/office/drawing/2014/main" id="{C6784891-DDBE-150F-76D4-8A32E3DE49C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307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TC Arquette Bold" pitchFamily="2" charset="77"/>
              </a:rPr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Build off strategy, not emotion.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Consider context and timing.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Trust and involve your team.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 everyone needs the same level of detail, and not everyone will get all the information they think they need or deserve.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Leadership is a series of choices. Leadership is not letting events dictate the course. </a:t>
            </a:r>
          </a:p>
        </p:txBody>
      </p:sp>
    </p:spTree>
    <p:extLst>
      <p:ext uri="{BB962C8B-B14F-4D97-AF65-F5344CB8AC3E}">
        <p14:creationId xmlns:p14="http://schemas.microsoft.com/office/powerpoint/2010/main" val="1602465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TC Arquette Bold" pitchFamily="2" charset="77"/>
              </a:rPr>
              <a:t>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What’s happening at your institution? What are you bracing for?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strengths/weaknesses are present on your campus?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do you know about how you respond to crises that could be a strength or could be a weakness? How do you plan around that?</a:t>
            </a:r>
          </a:p>
        </p:txBody>
      </p:sp>
    </p:spTree>
    <p:extLst>
      <p:ext uri="{BB962C8B-B14F-4D97-AF65-F5344CB8AC3E}">
        <p14:creationId xmlns:p14="http://schemas.microsoft.com/office/powerpoint/2010/main" val="3081051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TC Arquette" pitchFamily="2" charset="77"/>
              </a:rPr>
              <a:t>Let’s Talk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/>
              <a:t>erin@tvpcommunications.com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202.664.4205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err="1"/>
              <a:t>Linkedin.com</a:t>
            </a:r>
            <a:r>
              <a:rPr lang="en-US" sz="2800" dirty="0"/>
              <a:t>/in/</a:t>
            </a:r>
            <a:r>
              <a:rPr lang="en-US" sz="2800" dirty="0" err="1"/>
              <a:t>ErinAHennessy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050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TC Arquette Bold" pitchFamily="2" charset="77"/>
              </a:rPr>
              <a:t>Setting the Stage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War in Middle East: Protests, encampments, demands for disinvestment, House hearings</a:t>
            </a:r>
          </a:p>
          <a:p>
            <a:r>
              <a:rPr lang="en-US" dirty="0"/>
              <a:t>Continuing COVID impacts on finances, enrollment patterns, workforce</a:t>
            </a:r>
          </a:p>
          <a:p>
            <a:r>
              <a:rPr lang="en-US" dirty="0"/>
              <a:t>Attacks on core values of diversity, equity, inclusion, free speech, academic freedom</a:t>
            </a:r>
          </a:p>
          <a:p>
            <a:r>
              <a:rPr lang="en-US" dirty="0"/>
              <a:t>Decline of trust in institutions generally </a:t>
            </a:r>
          </a:p>
          <a:p>
            <a:r>
              <a:rPr lang="en-US" dirty="0"/>
              <a:t>Questions about cost and value, who gets in and how</a:t>
            </a:r>
          </a:p>
          <a:p>
            <a:r>
              <a:rPr lang="en-US" dirty="0"/>
              <a:t>Upcoming elections</a:t>
            </a:r>
          </a:p>
          <a:p>
            <a:r>
              <a:rPr lang="en-US" dirty="0"/>
              <a:t>Institutional closures</a:t>
            </a:r>
          </a:p>
          <a:p>
            <a:r>
              <a:rPr lang="en-US" dirty="0"/>
              <a:t>Distrust of the higher education enterprise</a:t>
            </a:r>
          </a:p>
        </p:txBody>
      </p:sp>
    </p:spTree>
    <p:extLst>
      <p:ext uri="{BB962C8B-B14F-4D97-AF65-F5344CB8AC3E}">
        <p14:creationId xmlns:p14="http://schemas.microsoft.com/office/powerpoint/2010/main" val="1194661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ATC Arquette Bold" pitchFamily="2" charset="77"/>
              </a:rPr>
              <a:t>What Leadership Must Champion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7815"/>
            <a:ext cx="8229600" cy="3186807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ea typeface="Verdana" charset="0"/>
              </a:rPr>
              <a:t>Strategy for addressing the situation and communicating to key audiences</a:t>
            </a:r>
          </a:p>
          <a:p>
            <a:pPr>
              <a:buFont typeface="Arial" charset="0"/>
              <a:buChar char="•"/>
            </a:pPr>
            <a:r>
              <a:rPr lang="en-US" dirty="0">
                <a:ea typeface="Verdana" charset="0"/>
              </a:rPr>
              <a:t>Defined roles for key administrators and staff members</a:t>
            </a:r>
          </a:p>
          <a:p>
            <a:pPr>
              <a:buFont typeface="Arial" charset="0"/>
              <a:buChar char="•"/>
            </a:pPr>
            <a:r>
              <a:rPr lang="en-US" dirty="0">
                <a:ea typeface="Verdana" charset="0"/>
              </a:rPr>
              <a:t>Delineation of decisions to be made by the president and those requiring board approval</a:t>
            </a:r>
          </a:p>
          <a:p>
            <a:pPr>
              <a:buFont typeface="Arial" charset="0"/>
              <a:buChar char="•"/>
            </a:pPr>
            <a:r>
              <a:rPr lang="en-US" dirty="0">
                <a:ea typeface="Verdana" charset="0"/>
              </a:rPr>
              <a:t>Consistent communications to the board</a:t>
            </a:r>
          </a:p>
          <a:p>
            <a:pPr>
              <a:buFont typeface="Arial" charset="0"/>
              <a:buChar char="•"/>
            </a:pPr>
            <a:r>
              <a:rPr lang="en-US" dirty="0">
                <a:ea typeface="Verdana" charset="0"/>
              </a:rPr>
              <a:t>Timely decision-making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TC Arquette Bold" pitchFamily="2" charset="77"/>
              </a:rPr>
              <a:t>When Communication Works Well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charset="0"/>
              <a:buChar char="•"/>
            </a:pPr>
            <a:r>
              <a:rPr lang="en-US" dirty="0">
                <a:ea typeface="Verdana" charset="0"/>
              </a:rPr>
              <a:t>President sets the tone for transparency</a:t>
            </a:r>
          </a:p>
          <a:p>
            <a:pPr>
              <a:buFont typeface="Arial" charset="0"/>
              <a:buChar char="•"/>
            </a:pPr>
            <a:r>
              <a:rPr lang="en-US" dirty="0">
                <a:ea typeface="Verdana" charset="0"/>
              </a:rPr>
              <a:t>Policies are reviewed and updated</a:t>
            </a:r>
          </a:p>
          <a:p>
            <a:pPr>
              <a:buFont typeface="Arial" charset="0"/>
              <a:buChar char="•"/>
            </a:pPr>
            <a:r>
              <a:rPr lang="en-US" dirty="0">
                <a:ea typeface="Verdana" charset="0"/>
              </a:rPr>
              <a:t>Collegiality is high</a:t>
            </a:r>
          </a:p>
          <a:p>
            <a:pPr>
              <a:buFont typeface="Arial" charset="0"/>
              <a:buChar char="•"/>
            </a:pPr>
            <a:r>
              <a:rPr lang="en-US" dirty="0">
                <a:ea typeface="Verdana" charset="0"/>
              </a:rPr>
              <a:t>Roles and expectations are defined</a:t>
            </a:r>
          </a:p>
          <a:p>
            <a:pPr>
              <a:buFont typeface="Arial" charset="0"/>
              <a:buChar char="•"/>
            </a:pPr>
            <a:r>
              <a:rPr lang="en-US" dirty="0">
                <a:ea typeface="Verdana" charset="0"/>
              </a:rPr>
              <a:t>Institution speaks with one voice through a designated spokesperson</a:t>
            </a:r>
          </a:p>
          <a:p>
            <a:pPr>
              <a:buFont typeface="Arial" charset="0"/>
              <a:buChar char="•"/>
            </a:pPr>
            <a:r>
              <a:rPr lang="en-US" dirty="0">
                <a:ea typeface="Verdana" charset="0"/>
              </a:rPr>
              <a:t>Board is well briefed by the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4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TC Arquette Bold" pitchFamily="2" charset="77"/>
              </a:rPr>
              <a:t>When All Hell Breaks Loose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</a:pPr>
            <a:r>
              <a:rPr lang="en-US" sz="4400" dirty="0">
                <a:ea typeface="Verdana" charset="0"/>
              </a:rPr>
              <a:t>Decisions aren’t made—or those made violate the mission/values of the institution</a:t>
            </a:r>
          </a:p>
          <a:p>
            <a:pPr>
              <a:buFont typeface="Arial" charset="0"/>
              <a:buChar char="•"/>
            </a:pPr>
            <a:r>
              <a:rPr lang="en-US" sz="4400" dirty="0">
                <a:ea typeface="Verdana" charset="0"/>
              </a:rPr>
              <a:t>Board members don’t know their communications role </a:t>
            </a:r>
          </a:p>
          <a:p>
            <a:pPr>
              <a:buFont typeface="Arial" charset="0"/>
              <a:buChar char="•"/>
            </a:pPr>
            <a:r>
              <a:rPr lang="en-US" sz="4400" dirty="0">
                <a:ea typeface="Verdana" charset="0"/>
              </a:rPr>
              <a:t>Board votes through the media</a:t>
            </a:r>
          </a:p>
          <a:p>
            <a:pPr>
              <a:buFont typeface="Arial" charset="0"/>
              <a:buChar char="•"/>
            </a:pPr>
            <a:r>
              <a:rPr lang="en-US" sz="4400" dirty="0">
                <a:ea typeface="Verdana" charset="0"/>
              </a:rPr>
              <a:t>Those with the best intentions try to “help”</a:t>
            </a:r>
          </a:p>
          <a:p>
            <a:pPr>
              <a:buFont typeface="Arial" charset="0"/>
              <a:buChar char="•"/>
            </a:pPr>
            <a:r>
              <a:rPr lang="en-US" sz="4400" dirty="0">
                <a:ea typeface="Verdana" charset="0"/>
              </a:rPr>
              <a:t>Staff, despite their expertise, stay quiet</a:t>
            </a:r>
          </a:p>
          <a:p>
            <a:pPr>
              <a:buFont typeface="Arial" charset="0"/>
              <a:buChar char="•"/>
            </a:pPr>
            <a:r>
              <a:rPr lang="en-US" sz="4400" dirty="0">
                <a:ea typeface="Verdana" charset="0"/>
              </a:rPr>
              <a:t>Communications staff may or may not be engaged in crisis communications planning or execution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53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9EDBF-1680-9270-E709-D3129288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3812206"/>
            <a:ext cx="5486400" cy="425054"/>
          </a:xfrm>
        </p:spPr>
        <p:txBody>
          <a:bodyPr>
            <a:normAutofit fontScale="90000"/>
          </a:bodyPr>
          <a:lstStyle/>
          <a:p>
            <a:r>
              <a:rPr lang="en-US" dirty="0"/>
              <a:t>“Everyone has a plan until they get punched in the mouth.” –Mike Tyson</a:t>
            </a:r>
          </a:p>
        </p:txBody>
      </p:sp>
      <p:pic>
        <p:nvPicPr>
          <p:cNvPr id="7" name="Picture Placeholder 6" descr="A black boxing glove on a black surface&#10;&#10;Description automatically generated with low confidence">
            <a:extLst>
              <a:ext uri="{FF2B5EF4-FFF2-40B4-BE49-F238E27FC236}">
                <a16:creationId xmlns:a16="http://schemas.microsoft.com/office/drawing/2014/main" id="{FD11C965-1A46-BCF7-6760-7E2C572A2C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813" b="7813"/>
          <a:stretch>
            <a:fillRect/>
          </a:stretch>
        </p:blipFill>
        <p:spPr>
          <a:xfrm>
            <a:off x="1792288" y="459581"/>
            <a:ext cx="5486400" cy="3086100"/>
          </a:xfrm>
        </p:spPr>
      </p:pic>
    </p:spTree>
    <p:extLst>
      <p:ext uri="{BB962C8B-B14F-4D97-AF65-F5344CB8AC3E}">
        <p14:creationId xmlns:p14="http://schemas.microsoft.com/office/powerpoint/2010/main" val="140089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TC Arquette Bold" pitchFamily="2" charset="77"/>
              </a:rPr>
              <a:t>How to Communicate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Articulate your vision/approach to leadership for yourself – and for your team. Identify opportunities to incorporate into communications.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Every communication matters—public, private, formal, informal—and will either strengthen or hamper your ability to lead.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 audiences will compare your communications to your professed vision and will be quick to identify daylight or conflict between the two.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leadership voice must be preserved—not everything can or should come from the senior leader.</a:t>
            </a:r>
          </a:p>
        </p:txBody>
      </p:sp>
    </p:spTree>
    <p:extLst>
      <p:ext uri="{BB962C8B-B14F-4D97-AF65-F5344CB8AC3E}">
        <p14:creationId xmlns:p14="http://schemas.microsoft.com/office/powerpoint/2010/main" val="100315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TC Arquette Bold" pitchFamily="2" charset="77"/>
              </a:rPr>
              <a:t>Matching Vision to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Empower your team to help communicate your vision but don’t unleash them without guidelines</a:t>
            </a:r>
          </a:p>
          <a:p>
            <a:r>
              <a:rPr lang="en-US" dirty="0"/>
              <a:t>Communications conventions/expectations</a:t>
            </a:r>
          </a:p>
          <a:p>
            <a:r>
              <a:rPr lang="en-US" dirty="0"/>
              <a:t>Owning surprises so there are no surprises</a:t>
            </a:r>
          </a:p>
          <a:p>
            <a:r>
              <a:rPr lang="en-US" dirty="0"/>
              <a:t>Establish accountability leads and points of contact</a:t>
            </a:r>
          </a:p>
          <a:p>
            <a:r>
              <a:rPr lang="en-US" dirty="0"/>
              <a:t>Be equally consistent in acknowledging success, continuous improvement, morbidity &amp; mortality</a:t>
            </a:r>
          </a:p>
        </p:txBody>
      </p:sp>
    </p:spTree>
    <p:extLst>
      <p:ext uri="{BB962C8B-B14F-4D97-AF65-F5344CB8AC3E}">
        <p14:creationId xmlns:p14="http://schemas.microsoft.com/office/powerpoint/2010/main" val="345661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2288" y="4043212"/>
            <a:ext cx="5486400" cy="42505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TC Arquette" pitchFamily="2" charset="77"/>
              </a:rPr>
              <a:t>Being confident in your vision, your leadership and your team</a:t>
            </a:r>
            <a:r>
              <a:rPr lang="en-US" i="1" dirty="0">
                <a:latin typeface="ATC Arquette Italic" pitchFamily="2" charset="77"/>
              </a:rPr>
              <a:t> </a:t>
            </a:r>
            <a:r>
              <a:rPr lang="en-US" dirty="0">
                <a:latin typeface="ATC Arquette" pitchFamily="2" charset="77"/>
              </a:rPr>
              <a:t>will serve you better in crisis than almost anything else.</a:t>
            </a:r>
          </a:p>
        </p:txBody>
      </p:sp>
      <p:pic>
        <p:nvPicPr>
          <p:cNvPr id="6" name="Picture Placeholder 5" descr="A picture containing ground, handwriting, outdoor, writing implement&#10;&#10;Description automatically generated">
            <a:extLst>
              <a:ext uri="{FF2B5EF4-FFF2-40B4-BE49-F238E27FC236}">
                <a16:creationId xmlns:a16="http://schemas.microsoft.com/office/drawing/2014/main" id="{BD2308F7-DC19-F10F-675B-D741E47341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813" b="78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4370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49205</TotalTime>
  <Words>894</Words>
  <Application>Microsoft Macintosh PowerPoint</Application>
  <PresentationFormat>On-screen Show (16:9)</PresentationFormat>
  <Paragraphs>119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ATC Arquette</vt:lpstr>
      <vt:lpstr>ATC Arquette Bold</vt:lpstr>
      <vt:lpstr>ATC Arquette Italic</vt:lpstr>
      <vt:lpstr>ATC Arquette Semibold Italic</vt:lpstr>
      <vt:lpstr>Calibri</vt:lpstr>
      <vt:lpstr>Trebuchet MS</vt:lpstr>
      <vt:lpstr>Office Theme</vt:lpstr>
      <vt:lpstr>Crisis Management, Leadership and Communications</vt:lpstr>
      <vt:lpstr>Setting the Stage</vt:lpstr>
      <vt:lpstr>What Leadership Must Champion</vt:lpstr>
      <vt:lpstr>When Communication Works Well </vt:lpstr>
      <vt:lpstr>When All Hell Breaks Loose</vt:lpstr>
      <vt:lpstr>“Everyone has a plan until they get punched in the mouth.” –Mike Tyson</vt:lpstr>
      <vt:lpstr>How to Communicate Vision</vt:lpstr>
      <vt:lpstr>Matching Vision to Strategy</vt:lpstr>
      <vt:lpstr>Being confident in your vision, your leadership and your team will serve you better in crisis than almost anything else.</vt:lpstr>
      <vt:lpstr>Communicating in Crisis</vt:lpstr>
      <vt:lpstr>All Communications</vt:lpstr>
      <vt:lpstr>The Institution’s Responsibilities</vt:lpstr>
      <vt:lpstr>Is a Communication Necessary?</vt:lpstr>
      <vt:lpstr>Common Pitfalls</vt:lpstr>
      <vt:lpstr>Communication is not a substitute for leadership. You cannot communicate your way out of a leadership void.</vt:lpstr>
      <vt:lpstr>Takeaways</vt:lpstr>
      <vt:lpstr>Workshop</vt:lpstr>
      <vt:lpstr>Let’s Talk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Hennessy</dc:creator>
  <cp:lastModifiedBy>Erin Hennessy</cp:lastModifiedBy>
  <cp:revision>27</cp:revision>
  <dcterms:created xsi:type="dcterms:W3CDTF">2018-11-06T20:26:04Z</dcterms:created>
  <dcterms:modified xsi:type="dcterms:W3CDTF">2024-07-24T14:54:13Z</dcterms:modified>
</cp:coreProperties>
</file>